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94" r:id="rId24"/>
  </p:sldIdLst>
  <p:sldSz cx="18288000" cy="10287000"/>
  <p:notesSz cx="18288000" cy="10287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909" autoAdjust="0"/>
  </p:normalViewPr>
  <p:slideViewPr>
    <p:cSldViewPr>
      <p:cViewPr varScale="1">
        <p:scale>
          <a:sx n="53" d="100"/>
          <a:sy n="53" d="100"/>
        </p:scale>
        <p:origin x="802" y="91"/>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4800" cy="51593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10358438" y="0"/>
            <a:ext cx="7924800" cy="515938"/>
          </a:xfrm>
          <a:prstGeom prst="rect">
            <a:avLst/>
          </a:prstGeom>
        </p:spPr>
        <p:txBody>
          <a:bodyPr vert="horz" lIns="91440" tIns="45720" rIns="91440" bIns="45720" rtlCol="0"/>
          <a:lstStyle>
            <a:lvl1pPr algn="r">
              <a:defRPr sz="1200"/>
            </a:lvl1pPr>
          </a:lstStyle>
          <a:p>
            <a:fld id="{7A1F15F7-3506-47A8-A7D7-364B6B6EA864}" type="datetimeFigureOut">
              <a:rPr lang="en-GB" smtClean="0"/>
              <a:t>11/12/2025</a:t>
            </a:fld>
            <a:endParaRPr lang="en-GB"/>
          </a:p>
        </p:txBody>
      </p:sp>
      <p:sp>
        <p:nvSpPr>
          <p:cNvPr id="4" name="Slide Image Placeholder 3"/>
          <p:cNvSpPr>
            <a:spLocks noGrp="1" noRot="1" noChangeAspect="1"/>
          </p:cNvSpPr>
          <p:nvPr>
            <p:ph type="sldImg" idx="2"/>
          </p:nvPr>
        </p:nvSpPr>
        <p:spPr>
          <a:xfrm>
            <a:off x="6057900" y="1285875"/>
            <a:ext cx="6172200" cy="3471863"/>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828800" y="4951413"/>
            <a:ext cx="14630400" cy="404971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71063"/>
            <a:ext cx="7924800" cy="51593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10358438" y="9771063"/>
            <a:ext cx="7924800" cy="515937"/>
          </a:xfrm>
          <a:prstGeom prst="rect">
            <a:avLst/>
          </a:prstGeom>
        </p:spPr>
        <p:txBody>
          <a:bodyPr vert="horz" lIns="91440" tIns="45720" rIns="91440" bIns="45720" rtlCol="0" anchor="b"/>
          <a:lstStyle>
            <a:lvl1pPr algn="r">
              <a:defRPr sz="1200"/>
            </a:lvl1pPr>
          </a:lstStyle>
          <a:p>
            <a:fld id="{56A858D4-1094-4193-957B-316AC9C539B8}" type="slidenum">
              <a:rPr lang="en-GB" smtClean="0"/>
              <a:t>‹#›</a:t>
            </a:fld>
            <a:endParaRPr lang="en-GB"/>
          </a:p>
        </p:txBody>
      </p:sp>
    </p:spTree>
    <p:extLst>
      <p:ext uri="{BB962C8B-B14F-4D97-AF65-F5344CB8AC3E}">
        <p14:creationId xmlns:p14="http://schemas.microsoft.com/office/powerpoint/2010/main" val="853493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sz="3100" b="1" i="0">
                <a:solidFill>
                  <a:schemeClr val="bg1"/>
                </a:solidFill>
                <a:latin typeface="Tahoma"/>
                <a:cs typeface="Tahoma"/>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25/12/11</a:t>
            </a:fld>
            <a:endParaRPr lang="en-US"/>
          </a:p>
        </p:txBody>
      </p:sp>
      <p:sp>
        <p:nvSpPr>
          <p:cNvPr id="6" name="Holder 6"/>
          <p:cNvSpPr>
            <a:spLocks noGrp="1"/>
          </p:cNvSpPr>
          <p:nvPr>
            <p:ph type="sldNum" sz="quarter" idx="7"/>
          </p:nvPr>
        </p:nvSpPr>
        <p:spPr/>
        <p:txBody>
          <a:bodyPr lIns="0" tIns="0" rIns="0" bIns="0"/>
          <a:lstStyle>
            <a:lvl1pPr>
              <a:defRPr sz="2400" b="0" i="0">
                <a:solidFill>
                  <a:srgbClr val="7031A0"/>
                </a:solidFill>
                <a:latin typeface="Microsoft Sans Serif"/>
                <a:cs typeface="Microsoft Sans Serif"/>
              </a:defRPr>
            </a:lvl1pPr>
          </a:lstStyle>
          <a:p>
            <a:pPr marL="113664">
              <a:lnSpc>
                <a:spcPts val="2685"/>
              </a:lnSpc>
            </a:pPr>
            <a:r>
              <a:rPr lang="en-US" spc="245" dirty="0" err="1"/>
              <a:t>G.p</a:t>
            </a:r>
            <a:r>
              <a:rPr lang="en-US" spc="180" dirty="0"/>
              <a:t> </a:t>
            </a:r>
            <a:r>
              <a:rPr lang="en-US" spc="285" dirty="0"/>
              <a:t>Tech</a:t>
            </a:r>
            <a:r>
              <a:rPr lang="en-US" spc="185" dirty="0"/>
              <a:t> </a:t>
            </a:r>
            <a:r>
              <a:rPr lang="en-US" dirty="0"/>
              <a:t>|</a:t>
            </a:r>
            <a:r>
              <a:rPr lang="en-US" spc="185" dirty="0"/>
              <a:t> </a:t>
            </a:r>
            <a:fld id="{81D60167-4931-47E6-BA6A-407CBD079E47}" type="slidenum">
              <a:rPr spc="200" smtClean="0"/>
              <a:pPr marL="113664">
                <a:lnSpc>
                  <a:spcPts val="2685"/>
                </a:lnSpc>
              </a:pPr>
              <a:t>‹#›</a:t>
            </a:fld>
            <a:endParaRPr spc="20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00" b="1" i="0">
                <a:solidFill>
                  <a:schemeClr val="bg1"/>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25/12/11</a:t>
            </a:fld>
            <a:endParaRPr lang="en-US"/>
          </a:p>
        </p:txBody>
      </p:sp>
      <p:sp>
        <p:nvSpPr>
          <p:cNvPr id="6" name="Holder 6"/>
          <p:cNvSpPr>
            <a:spLocks noGrp="1"/>
          </p:cNvSpPr>
          <p:nvPr>
            <p:ph type="sldNum" sz="quarter" idx="7"/>
          </p:nvPr>
        </p:nvSpPr>
        <p:spPr/>
        <p:txBody>
          <a:bodyPr lIns="0" tIns="0" rIns="0" bIns="0"/>
          <a:lstStyle>
            <a:lvl1pPr>
              <a:defRPr sz="2400" b="0" i="0">
                <a:solidFill>
                  <a:srgbClr val="7031A0"/>
                </a:solidFill>
                <a:latin typeface="Microsoft Sans Serif"/>
                <a:cs typeface="Microsoft Sans Serif"/>
              </a:defRPr>
            </a:lvl1pPr>
          </a:lstStyle>
          <a:p>
            <a:pPr marL="113664">
              <a:lnSpc>
                <a:spcPts val="2685"/>
              </a:lnSpc>
            </a:pPr>
            <a:r>
              <a:rPr lang="en-US" spc="245" dirty="0" err="1"/>
              <a:t>G.p</a:t>
            </a:r>
            <a:r>
              <a:rPr lang="en-US" spc="180" dirty="0"/>
              <a:t> </a:t>
            </a:r>
            <a:r>
              <a:rPr lang="en-US" spc="285" dirty="0"/>
              <a:t>Tech</a:t>
            </a:r>
            <a:r>
              <a:rPr lang="en-US" spc="185" dirty="0"/>
              <a:t> </a:t>
            </a:r>
            <a:r>
              <a:rPr lang="en-US" dirty="0"/>
              <a:t>|</a:t>
            </a:r>
            <a:r>
              <a:rPr lang="en-US" spc="185" dirty="0"/>
              <a:t> </a:t>
            </a:r>
            <a:fld id="{81D60167-4931-47E6-BA6A-407CBD079E47}" type="slidenum">
              <a:rPr spc="200" smtClean="0"/>
              <a:pPr marL="113664">
                <a:lnSpc>
                  <a:spcPts val="2685"/>
                </a:lnSpc>
              </a:pPr>
              <a:t>‹#›</a:t>
            </a:fld>
            <a:endParaRPr spc="20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00" b="1" i="0">
                <a:solidFill>
                  <a:schemeClr val="bg1"/>
                </a:solidFill>
                <a:latin typeface="Tahoma"/>
                <a:cs typeface="Tahoma"/>
              </a:defRPr>
            </a:lvl1pPr>
          </a:lstStyle>
          <a:p>
            <a:endParaRPr/>
          </a:p>
        </p:txBody>
      </p:sp>
      <p:sp>
        <p:nvSpPr>
          <p:cNvPr id="3" name="Holder 3"/>
          <p:cNvSpPr>
            <a:spLocks noGrp="1"/>
          </p:cNvSpPr>
          <p:nvPr>
            <p:ph sz="half" idx="2"/>
          </p:nvPr>
        </p:nvSpPr>
        <p:spPr>
          <a:xfrm>
            <a:off x="435150" y="3148761"/>
            <a:ext cx="7919084" cy="6731000"/>
          </a:xfrm>
          <a:prstGeom prst="rect">
            <a:avLst/>
          </a:prstGeom>
        </p:spPr>
        <p:txBody>
          <a:bodyPr wrap="square" lIns="0" tIns="0" rIns="0" bIns="0">
            <a:spAutoFit/>
          </a:bodyPr>
          <a:lstStyle>
            <a:lvl1pPr>
              <a:defRPr sz="2050" b="0" i="0">
                <a:solidFill>
                  <a:schemeClr val="tx1"/>
                </a:solidFill>
                <a:latin typeface="Calibri"/>
                <a:cs typeface="Calibri"/>
              </a:defRPr>
            </a:lvl1pPr>
          </a:lstStyle>
          <a:p>
            <a:endParaRPr/>
          </a:p>
        </p:txBody>
      </p:sp>
      <p:sp>
        <p:nvSpPr>
          <p:cNvPr id="4" name="Holder 4"/>
          <p:cNvSpPr>
            <a:spLocks noGrp="1"/>
          </p:cNvSpPr>
          <p:nvPr>
            <p:ph sz="half" idx="3"/>
          </p:nvPr>
        </p:nvSpPr>
        <p:spPr>
          <a:xfrm>
            <a:off x="10093753" y="4183281"/>
            <a:ext cx="7178040" cy="5492750"/>
          </a:xfrm>
          <a:prstGeom prst="rect">
            <a:avLst/>
          </a:prstGeom>
        </p:spPr>
        <p:txBody>
          <a:bodyPr wrap="square" lIns="0" tIns="0" rIns="0" bIns="0">
            <a:spAutoFit/>
          </a:bodyPr>
          <a:lstStyle>
            <a:lvl1pPr>
              <a:defRPr sz="2400" b="0" i="0">
                <a:solidFill>
                  <a:schemeClr val="tx1"/>
                </a:solidFill>
                <a:latin typeface="Calibri"/>
                <a:cs typeface="Calibri"/>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25/12/11</a:t>
            </a:fld>
            <a:endParaRPr lang="en-US"/>
          </a:p>
        </p:txBody>
      </p:sp>
      <p:sp>
        <p:nvSpPr>
          <p:cNvPr id="7" name="Holder 7"/>
          <p:cNvSpPr>
            <a:spLocks noGrp="1"/>
          </p:cNvSpPr>
          <p:nvPr>
            <p:ph type="sldNum" sz="quarter" idx="7"/>
          </p:nvPr>
        </p:nvSpPr>
        <p:spPr/>
        <p:txBody>
          <a:bodyPr lIns="0" tIns="0" rIns="0" bIns="0"/>
          <a:lstStyle>
            <a:lvl1pPr>
              <a:defRPr sz="2400" b="0" i="0">
                <a:solidFill>
                  <a:srgbClr val="7031A0"/>
                </a:solidFill>
                <a:latin typeface="Microsoft Sans Serif"/>
                <a:cs typeface="Microsoft Sans Serif"/>
              </a:defRPr>
            </a:lvl1pPr>
          </a:lstStyle>
          <a:p>
            <a:pPr marL="113664">
              <a:lnSpc>
                <a:spcPts val="2685"/>
              </a:lnSpc>
            </a:pPr>
            <a:r>
              <a:rPr lang="en-US" spc="245" dirty="0" err="1"/>
              <a:t>G.p</a:t>
            </a:r>
            <a:r>
              <a:rPr lang="en-US" spc="180" dirty="0"/>
              <a:t> </a:t>
            </a:r>
            <a:r>
              <a:rPr lang="en-US" spc="285" dirty="0"/>
              <a:t>Tech</a:t>
            </a:r>
            <a:r>
              <a:rPr lang="en-US" spc="185" dirty="0"/>
              <a:t> </a:t>
            </a:r>
            <a:r>
              <a:rPr lang="en-US" dirty="0"/>
              <a:t>|</a:t>
            </a:r>
            <a:r>
              <a:rPr lang="en-US" spc="185" dirty="0"/>
              <a:t> </a:t>
            </a:r>
            <a:fld id="{81D60167-4931-47E6-BA6A-407CBD079E47}" type="slidenum">
              <a:rPr spc="200" smtClean="0"/>
              <a:pPr marL="113664">
                <a:lnSpc>
                  <a:spcPts val="2685"/>
                </a:lnSpc>
              </a:pPr>
              <a:t>‹#›</a:t>
            </a:fld>
            <a:endParaRPr spc="20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13439610" y="0"/>
            <a:ext cx="4848860" cy="3519170"/>
          </a:xfrm>
          <a:custGeom>
            <a:avLst/>
            <a:gdLst/>
            <a:ahLst/>
            <a:cxnLst/>
            <a:rect l="l" t="t" r="r" b="b"/>
            <a:pathLst>
              <a:path w="4848859" h="3519170">
                <a:moveTo>
                  <a:pt x="4848390" y="0"/>
                </a:moveTo>
                <a:lnTo>
                  <a:pt x="2566924" y="0"/>
                </a:lnTo>
                <a:lnTo>
                  <a:pt x="0" y="12"/>
                </a:lnTo>
                <a:lnTo>
                  <a:pt x="492607" y="1477860"/>
                </a:lnTo>
                <a:lnTo>
                  <a:pt x="2664409" y="1477860"/>
                </a:lnTo>
                <a:lnTo>
                  <a:pt x="4848390" y="3518954"/>
                </a:lnTo>
                <a:lnTo>
                  <a:pt x="4848390" y="0"/>
                </a:lnTo>
                <a:close/>
              </a:path>
            </a:pathLst>
          </a:custGeom>
          <a:solidFill>
            <a:srgbClr val="780F99"/>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3100" b="1" i="0">
                <a:solidFill>
                  <a:schemeClr val="bg1"/>
                </a:solidFill>
                <a:latin typeface="Tahoma"/>
                <a:cs typeface="Tahom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25/12/11</a:t>
            </a:fld>
            <a:endParaRPr lang="en-US"/>
          </a:p>
        </p:txBody>
      </p:sp>
      <p:sp>
        <p:nvSpPr>
          <p:cNvPr id="5" name="Holder 5"/>
          <p:cNvSpPr>
            <a:spLocks noGrp="1"/>
          </p:cNvSpPr>
          <p:nvPr>
            <p:ph type="sldNum" sz="quarter" idx="7"/>
          </p:nvPr>
        </p:nvSpPr>
        <p:spPr/>
        <p:txBody>
          <a:bodyPr lIns="0" tIns="0" rIns="0" bIns="0"/>
          <a:lstStyle>
            <a:lvl1pPr>
              <a:defRPr sz="2400" b="0" i="0">
                <a:solidFill>
                  <a:srgbClr val="7031A0"/>
                </a:solidFill>
                <a:latin typeface="Microsoft Sans Serif"/>
                <a:cs typeface="Microsoft Sans Serif"/>
              </a:defRPr>
            </a:lvl1pPr>
          </a:lstStyle>
          <a:p>
            <a:pPr marL="113664">
              <a:lnSpc>
                <a:spcPts val="2685"/>
              </a:lnSpc>
            </a:pPr>
            <a:r>
              <a:rPr lang="en-US" spc="245" dirty="0" err="1"/>
              <a:t>G.p</a:t>
            </a:r>
            <a:r>
              <a:rPr lang="en-US" spc="180" dirty="0"/>
              <a:t> </a:t>
            </a:r>
            <a:r>
              <a:rPr lang="en-US" spc="285" dirty="0"/>
              <a:t>Tech</a:t>
            </a:r>
            <a:r>
              <a:rPr lang="en-US" spc="185" dirty="0"/>
              <a:t> </a:t>
            </a:r>
            <a:r>
              <a:rPr lang="en-US" dirty="0"/>
              <a:t>|</a:t>
            </a:r>
            <a:r>
              <a:rPr lang="en-US" spc="185" dirty="0"/>
              <a:t> </a:t>
            </a:r>
            <a:fld id="{81D60167-4931-47E6-BA6A-407CBD079E47}" type="slidenum">
              <a:rPr spc="200" smtClean="0"/>
              <a:pPr marL="113664">
                <a:lnSpc>
                  <a:spcPts val="2685"/>
                </a:lnSpc>
              </a:pPr>
              <a:t>‹#›</a:t>
            </a:fld>
            <a:endParaRPr spc="20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25/12/11</a:t>
            </a:fld>
            <a:endParaRPr lang="en-US"/>
          </a:p>
        </p:txBody>
      </p:sp>
      <p:sp>
        <p:nvSpPr>
          <p:cNvPr id="4" name="Holder 4"/>
          <p:cNvSpPr>
            <a:spLocks noGrp="1"/>
          </p:cNvSpPr>
          <p:nvPr>
            <p:ph type="sldNum" sz="quarter" idx="7"/>
          </p:nvPr>
        </p:nvSpPr>
        <p:spPr/>
        <p:txBody>
          <a:bodyPr lIns="0" tIns="0" rIns="0" bIns="0"/>
          <a:lstStyle>
            <a:lvl1pPr>
              <a:defRPr sz="2400" b="0" i="0">
                <a:solidFill>
                  <a:srgbClr val="7031A0"/>
                </a:solidFill>
                <a:latin typeface="Microsoft Sans Serif"/>
                <a:cs typeface="Microsoft Sans Serif"/>
              </a:defRPr>
            </a:lvl1pPr>
          </a:lstStyle>
          <a:p>
            <a:pPr marL="113664">
              <a:lnSpc>
                <a:spcPts val="2685"/>
              </a:lnSpc>
            </a:pPr>
            <a:r>
              <a:rPr lang="en-US" spc="245" dirty="0" err="1"/>
              <a:t>G.p</a:t>
            </a:r>
            <a:r>
              <a:rPr lang="en-US" spc="180" dirty="0"/>
              <a:t> </a:t>
            </a:r>
            <a:r>
              <a:rPr lang="en-US" spc="285" dirty="0"/>
              <a:t>Tech</a:t>
            </a:r>
            <a:r>
              <a:rPr lang="en-US" spc="185" dirty="0"/>
              <a:t> </a:t>
            </a:r>
            <a:r>
              <a:rPr lang="en-US" dirty="0"/>
              <a:t>|</a:t>
            </a:r>
            <a:r>
              <a:rPr lang="en-US" spc="185" dirty="0"/>
              <a:t> </a:t>
            </a:r>
            <a:fld id="{81D60167-4931-47E6-BA6A-407CBD079E47}" type="slidenum">
              <a:rPr spc="200" smtClean="0"/>
              <a:pPr marL="113664">
                <a:lnSpc>
                  <a:spcPts val="2685"/>
                </a:lnSpc>
              </a:pPr>
              <a:t>‹#›</a:t>
            </a:fld>
            <a:endParaRPr spc="20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709515" y="1422412"/>
            <a:ext cx="8360409" cy="497839"/>
          </a:xfrm>
          <a:prstGeom prst="rect">
            <a:avLst/>
          </a:prstGeom>
        </p:spPr>
        <p:txBody>
          <a:bodyPr wrap="square" lIns="0" tIns="0" rIns="0" bIns="0">
            <a:spAutoFit/>
          </a:bodyPr>
          <a:lstStyle>
            <a:lvl1pPr>
              <a:defRPr sz="3100" b="1" i="0">
                <a:solidFill>
                  <a:schemeClr val="bg1"/>
                </a:solidFill>
                <a:latin typeface="Tahoma"/>
                <a:cs typeface="Tahoma"/>
              </a:defRPr>
            </a:lvl1pPr>
          </a:lstStyle>
          <a:p>
            <a:endParaRPr/>
          </a:p>
        </p:txBody>
      </p:sp>
      <p:sp>
        <p:nvSpPr>
          <p:cNvPr id="3" name="Holder 3"/>
          <p:cNvSpPr>
            <a:spLocks noGrp="1"/>
          </p:cNvSpPr>
          <p:nvPr>
            <p:ph type="body" idx="1"/>
          </p:nvPr>
        </p:nvSpPr>
        <p:spPr>
          <a:xfrm>
            <a:off x="914400" y="2366010"/>
            <a:ext cx="1645920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25/12/11</a:t>
            </a:fld>
            <a:endParaRPr lang="en-US"/>
          </a:p>
        </p:txBody>
      </p:sp>
      <p:sp>
        <p:nvSpPr>
          <p:cNvPr id="6" name="Holder 6"/>
          <p:cNvSpPr>
            <a:spLocks noGrp="1"/>
          </p:cNvSpPr>
          <p:nvPr>
            <p:ph type="sldNum" sz="quarter" idx="7"/>
          </p:nvPr>
        </p:nvSpPr>
        <p:spPr>
          <a:xfrm>
            <a:off x="15701131" y="9886402"/>
            <a:ext cx="2466975" cy="357504"/>
          </a:xfrm>
          <a:prstGeom prst="rect">
            <a:avLst/>
          </a:prstGeom>
        </p:spPr>
        <p:txBody>
          <a:bodyPr wrap="square" lIns="0" tIns="0" rIns="0" bIns="0">
            <a:spAutoFit/>
          </a:bodyPr>
          <a:lstStyle>
            <a:lvl1pPr>
              <a:defRPr sz="2400" b="0" i="0">
                <a:solidFill>
                  <a:srgbClr val="7031A0"/>
                </a:solidFill>
                <a:latin typeface="Microsoft Sans Serif"/>
                <a:cs typeface="Microsoft Sans Serif"/>
              </a:defRPr>
            </a:lvl1pPr>
          </a:lstStyle>
          <a:p>
            <a:pPr marL="113664">
              <a:lnSpc>
                <a:spcPts val="2685"/>
              </a:lnSpc>
            </a:pPr>
            <a:r>
              <a:rPr lang="en-US" spc="245" dirty="0" err="1"/>
              <a:t>G.p</a:t>
            </a:r>
            <a:r>
              <a:rPr lang="en-US" spc="180" dirty="0"/>
              <a:t> </a:t>
            </a:r>
            <a:r>
              <a:rPr lang="en-US" spc="285" dirty="0"/>
              <a:t>Tech</a:t>
            </a:r>
            <a:r>
              <a:rPr lang="en-US" spc="185" dirty="0"/>
              <a:t> </a:t>
            </a:r>
            <a:r>
              <a:rPr lang="en-US" dirty="0"/>
              <a:t>|</a:t>
            </a:r>
            <a:r>
              <a:rPr lang="en-US" spc="185" dirty="0"/>
              <a:t> </a:t>
            </a:r>
            <a:fld id="{81D60167-4931-47E6-BA6A-407CBD079E47}" type="slidenum">
              <a:rPr spc="200" smtClean="0"/>
              <a:pPr marL="113664">
                <a:lnSpc>
                  <a:spcPts val="2685"/>
                </a:lnSpc>
              </a:pPr>
              <a:t>‹#›</a:t>
            </a:fld>
            <a:endParaRPr spc="20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79110" cy="7687180"/>
          </a:xfrm>
          <a:custGeom>
            <a:avLst/>
            <a:gdLst/>
            <a:ahLst/>
            <a:cxnLst/>
            <a:rect l="l" t="t" r="r" b="b"/>
            <a:pathLst>
              <a:path w="18279110" h="7334884">
                <a:moveTo>
                  <a:pt x="18278660" y="7334384"/>
                </a:moveTo>
                <a:lnTo>
                  <a:pt x="0" y="7334384"/>
                </a:lnTo>
                <a:lnTo>
                  <a:pt x="0" y="0"/>
                </a:lnTo>
                <a:lnTo>
                  <a:pt x="18278660" y="0"/>
                </a:lnTo>
                <a:lnTo>
                  <a:pt x="18278660" y="7334384"/>
                </a:lnTo>
                <a:close/>
              </a:path>
            </a:pathLst>
          </a:custGeom>
          <a:solidFill>
            <a:schemeClr val="accent2"/>
          </a:solidFill>
        </p:spPr>
        <p:txBody>
          <a:bodyPr wrap="square" lIns="0" tIns="0" rIns="0" bIns="0" rtlCol="0"/>
          <a:lstStyle/>
          <a:p>
            <a:endParaRPr/>
          </a:p>
        </p:txBody>
      </p:sp>
      <p:sp>
        <p:nvSpPr>
          <p:cNvPr id="3" name="object 3"/>
          <p:cNvSpPr/>
          <p:nvPr/>
        </p:nvSpPr>
        <p:spPr>
          <a:xfrm>
            <a:off x="11261861" y="6625372"/>
            <a:ext cx="7026275" cy="1418590"/>
          </a:xfrm>
          <a:custGeom>
            <a:avLst/>
            <a:gdLst/>
            <a:ahLst/>
            <a:cxnLst/>
            <a:rect l="l" t="t" r="r" b="b"/>
            <a:pathLst>
              <a:path w="7026275" h="1418590">
                <a:moveTo>
                  <a:pt x="7026138" y="1418024"/>
                </a:moveTo>
                <a:lnTo>
                  <a:pt x="709012" y="1418023"/>
                </a:lnTo>
                <a:lnTo>
                  <a:pt x="0" y="709012"/>
                </a:lnTo>
                <a:lnTo>
                  <a:pt x="709012" y="0"/>
                </a:lnTo>
                <a:lnTo>
                  <a:pt x="7026138" y="0"/>
                </a:lnTo>
                <a:lnTo>
                  <a:pt x="7026138" y="1418024"/>
                </a:lnTo>
                <a:close/>
              </a:path>
            </a:pathLst>
          </a:custGeom>
          <a:solidFill>
            <a:schemeClr val="accent2"/>
          </a:solidFill>
        </p:spPr>
        <p:txBody>
          <a:bodyPr wrap="square" lIns="0" tIns="0" rIns="0" bIns="0" rtlCol="0"/>
          <a:lstStyle/>
          <a:p>
            <a:endParaRPr/>
          </a:p>
        </p:txBody>
      </p:sp>
      <p:sp>
        <p:nvSpPr>
          <p:cNvPr id="4" name="object 4"/>
          <p:cNvSpPr/>
          <p:nvPr/>
        </p:nvSpPr>
        <p:spPr>
          <a:xfrm>
            <a:off x="0" y="9122740"/>
            <a:ext cx="18288000" cy="1164590"/>
          </a:xfrm>
          <a:custGeom>
            <a:avLst/>
            <a:gdLst/>
            <a:ahLst/>
            <a:cxnLst/>
            <a:rect l="l" t="t" r="r" b="b"/>
            <a:pathLst>
              <a:path w="18288000" h="1164590">
                <a:moveTo>
                  <a:pt x="18287988" y="0"/>
                </a:moveTo>
                <a:lnTo>
                  <a:pt x="11945785" y="0"/>
                </a:lnTo>
                <a:lnTo>
                  <a:pt x="10963351" y="455256"/>
                </a:lnTo>
                <a:lnTo>
                  <a:pt x="82880" y="455256"/>
                </a:lnTo>
                <a:lnTo>
                  <a:pt x="0" y="516826"/>
                </a:lnTo>
                <a:lnTo>
                  <a:pt x="0" y="1164259"/>
                </a:lnTo>
                <a:lnTo>
                  <a:pt x="11202721" y="1164259"/>
                </a:lnTo>
                <a:lnTo>
                  <a:pt x="12457532" y="1164259"/>
                </a:lnTo>
                <a:lnTo>
                  <a:pt x="18287988" y="1164259"/>
                </a:lnTo>
                <a:lnTo>
                  <a:pt x="18287988" y="0"/>
                </a:lnTo>
                <a:close/>
              </a:path>
            </a:pathLst>
          </a:custGeom>
          <a:solidFill>
            <a:schemeClr val="accent2"/>
          </a:solidFill>
        </p:spPr>
        <p:txBody>
          <a:bodyPr wrap="square" lIns="0" tIns="0" rIns="0" bIns="0" rtlCol="0"/>
          <a:lstStyle/>
          <a:p>
            <a:endParaRPr/>
          </a:p>
        </p:txBody>
      </p:sp>
      <p:sp>
        <p:nvSpPr>
          <p:cNvPr id="5" name="object 5"/>
          <p:cNvSpPr/>
          <p:nvPr/>
        </p:nvSpPr>
        <p:spPr>
          <a:xfrm>
            <a:off x="13871193" y="0"/>
            <a:ext cx="4417060" cy="1028700"/>
          </a:xfrm>
          <a:custGeom>
            <a:avLst/>
            <a:gdLst/>
            <a:ahLst/>
            <a:cxnLst/>
            <a:rect l="l" t="t" r="r" b="b"/>
            <a:pathLst>
              <a:path w="4417059" h="1028700">
                <a:moveTo>
                  <a:pt x="4416806" y="1028700"/>
                </a:moveTo>
                <a:lnTo>
                  <a:pt x="494763" y="1028700"/>
                </a:lnTo>
                <a:lnTo>
                  <a:pt x="0" y="0"/>
                </a:lnTo>
                <a:lnTo>
                  <a:pt x="4416806" y="0"/>
                </a:lnTo>
                <a:lnTo>
                  <a:pt x="4416806" y="1028700"/>
                </a:lnTo>
                <a:close/>
              </a:path>
            </a:pathLst>
          </a:custGeom>
          <a:solidFill>
            <a:srgbClr val="FFFFFF"/>
          </a:solidFill>
        </p:spPr>
        <p:txBody>
          <a:bodyPr wrap="square" lIns="0" tIns="0" rIns="0" bIns="0" rtlCol="0"/>
          <a:lstStyle/>
          <a:p>
            <a:endParaRPr/>
          </a:p>
        </p:txBody>
      </p:sp>
      <p:pic>
        <p:nvPicPr>
          <p:cNvPr id="6" name="object 6"/>
          <p:cNvPicPr/>
          <p:nvPr/>
        </p:nvPicPr>
        <p:blipFill>
          <a:blip r:embed="rId2" cstate="print"/>
          <a:stretch>
            <a:fillRect/>
          </a:stretch>
        </p:blipFill>
        <p:spPr>
          <a:xfrm>
            <a:off x="10458342" y="1322810"/>
            <a:ext cx="7829657" cy="6089420"/>
          </a:xfrm>
          <a:prstGeom prst="rect">
            <a:avLst/>
          </a:prstGeom>
        </p:spPr>
      </p:pic>
      <p:grpSp>
        <p:nvGrpSpPr>
          <p:cNvPr id="7" name="object 7"/>
          <p:cNvGrpSpPr/>
          <p:nvPr/>
        </p:nvGrpSpPr>
        <p:grpSpPr>
          <a:xfrm>
            <a:off x="11957684" y="8424774"/>
            <a:ext cx="6330315" cy="342900"/>
            <a:chOff x="11957684" y="8424774"/>
            <a:chExt cx="6330315" cy="342900"/>
          </a:xfrm>
          <a:solidFill>
            <a:schemeClr val="accent2"/>
          </a:solidFill>
        </p:grpSpPr>
        <p:sp>
          <p:nvSpPr>
            <p:cNvPr id="8" name="object 8"/>
            <p:cNvSpPr/>
            <p:nvPr/>
          </p:nvSpPr>
          <p:spPr>
            <a:xfrm>
              <a:off x="12279153" y="8553361"/>
              <a:ext cx="6009005" cy="85725"/>
            </a:xfrm>
            <a:custGeom>
              <a:avLst/>
              <a:gdLst/>
              <a:ahLst/>
              <a:cxnLst/>
              <a:rect l="l" t="t" r="r" b="b"/>
              <a:pathLst>
                <a:path w="6009005" h="85725">
                  <a:moveTo>
                    <a:pt x="6008846" y="85724"/>
                  </a:moveTo>
                  <a:lnTo>
                    <a:pt x="0" y="85724"/>
                  </a:lnTo>
                  <a:lnTo>
                    <a:pt x="0" y="0"/>
                  </a:lnTo>
                  <a:lnTo>
                    <a:pt x="6008846" y="0"/>
                  </a:lnTo>
                  <a:lnTo>
                    <a:pt x="6008846" y="85724"/>
                  </a:lnTo>
                  <a:close/>
                </a:path>
              </a:pathLst>
            </a:custGeom>
            <a:grpFill/>
          </p:spPr>
          <p:txBody>
            <a:bodyPr wrap="square" lIns="0" tIns="0" rIns="0" bIns="0" rtlCol="0"/>
            <a:lstStyle/>
            <a:p>
              <a:endParaRPr/>
            </a:p>
          </p:txBody>
        </p:sp>
        <p:sp>
          <p:nvSpPr>
            <p:cNvPr id="9" name="object 9"/>
            <p:cNvSpPr/>
            <p:nvPr/>
          </p:nvSpPr>
          <p:spPr>
            <a:xfrm>
              <a:off x="12000547" y="8467636"/>
              <a:ext cx="257175" cy="257175"/>
            </a:xfrm>
            <a:custGeom>
              <a:avLst/>
              <a:gdLst/>
              <a:ahLst/>
              <a:cxnLst/>
              <a:rect l="l" t="t" r="r" b="b"/>
              <a:pathLst>
                <a:path w="257175" h="257175">
                  <a:moveTo>
                    <a:pt x="0" y="128587"/>
                  </a:moveTo>
                  <a:lnTo>
                    <a:pt x="10105" y="78535"/>
                  </a:lnTo>
                  <a:lnTo>
                    <a:pt x="37662" y="37662"/>
                  </a:lnTo>
                  <a:lnTo>
                    <a:pt x="78535" y="10105"/>
                  </a:lnTo>
                  <a:lnTo>
                    <a:pt x="128587" y="0"/>
                  </a:lnTo>
                  <a:lnTo>
                    <a:pt x="178639" y="10105"/>
                  </a:lnTo>
                  <a:lnTo>
                    <a:pt x="219512" y="37662"/>
                  </a:lnTo>
                  <a:lnTo>
                    <a:pt x="247069" y="78535"/>
                  </a:lnTo>
                  <a:lnTo>
                    <a:pt x="257174" y="128587"/>
                  </a:lnTo>
                  <a:lnTo>
                    <a:pt x="247069" y="178639"/>
                  </a:lnTo>
                  <a:lnTo>
                    <a:pt x="219512" y="219512"/>
                  </a:lnTo>
                  <a:lnTo>
                    <a:pt x="178639" y="247069"/>
                  </a:lnTo>
                  <a:lnTo>
                    <a:pt x="128587" y="257174"/>
                  </a:lnTo>
                  <a:lnTo>
                    <a:pt x="78535" y="247069"/>
                  </a:lnTo>
                  <a:lnTo>
                    <a:pt x="37662" y="219512"/>
                  </a:lnTo>
                  <a:lnTo>
                    <a:pt x="10105" y="178639"/>
                  </a:lnTo>
                  <a:lnTo>
                    <a:pt x="0" y="128587"/>
                  </a:lnTo>
                </a:path>
              </a:pathLst>
            </a:custGeom>
            <a:grpFill/>
            <a:ln w="85724">
              <a:solidFill>
                <a:srgbClr val="780F99"/>
              </a:solidFill>
            </a:ln>
          </p:spPr>
          <p:txBody>
            <a:bodyPr wrap="square" lIns="0" tIns="0" rIns="0" bIns="0" rtlCol="0"/>
            <a:lstStyle/>
            <a:p>
              <a:endParaRPr/>
            </a:p>
          </p:txBody>
        </p:sp>
      </p:grpSp>
      <p:sp>
        <p:nvSpPr>
          <p:cNvPr id="13" name="object 13"/>
          <p:cNvSpPr txBox="1"/>
          <p:nvPr/>
        </p:nvSpPr>
        <p:spPr>
          <a:xfrm>
            <a:off x="89108" y="7768148"/>
            <a:ext cx="11320145" cy="1367041"/>
          </a:xfrm>
          <a:prstGeom prst="rect">
            <a:avLst/>
          </a:prstGeom>
        </p:spPr>
        <p:txBody>
          <a:bodyPr vert="horz" wrap="square" lIns="0" tIns="12700" rIns="0" bIns="0" rtlCol="0">
            <a:spAutoFit/>
          </a:bodyPr>
          <a:lstStyle/>
          <a:p>
            <a:r>
              <a:rPr lang="en-US" sz="4400" b="1" dirty="0">
                <a:latin typeface="Segoe UI Semilight" panose="020B0402040204020203" pitchFamily="34" charset="0"/>
                <a:cs typeface="Segoe UI Semilight" panose="020B0402040204020203" pitchFamily="34" charset="0"/>
              </a:rPr>
              <a:t>SUPERVISOR: DR.H.A. AGBARAKWE  </a:t>
            </a:r>
            <a:endParaRPr lang="en-US" sz="3600" b="1" dirty="0">
              <a:latin typeface="Segoe UI Semilight" panose="020B0402040204020203" pitchFamily="34" charset="0"/>
              <a:cs typeface="Segoe UI Semilight" panose="020B0402040204020203" pitchFamily="34" charset="0"/>
            </a:endParaRPr>
          </a:p>
          <a:p>
            <a:r>
              <a:rPr lang="en-US" sz="4400" b="1" dirty="0">
                <a:latin typeface="Segoe UI Semilight" panose="020B0402040204020203" pitchFamily="34" charset="0"/>
                <a:cs typeface="Segoe UI Semilight" panose="020B0402040204020203" pitchFamily="34" charset="0"/>
              </a:rPr>
              <a:t>ODEL SUPERVISOR: DR. R.C UGONWA  </a:t>
            </a:r>
            <a:endParaRPr lang="en-US" sz="3600" b="1" dirty="0">
              <a:latin typeface="Segoe UI Semilight" panose="020B0402040204020203" pitchFamily="34" charset="0"/>
              <a:cs typeface="Segoe UI Semilight" panose="020B0402040204020203" pitchFamily="34" charset="0"/>
            </a:endParaRPr>
          </a:p>
        </p:txBody>
      </p:sp>
      <p:sp>
        <p:nvSpPr>
          <p:cNvPr id="18" name="object 18"/>
          <p:cNvSpPr txBox="1"/>
          <p:nvPr/>
        </p:nvSpPr>
        <p:spPr>
          <a:xfrm>
            <a:off x="15802636" y="9815202"/>
            <a:ext cx="2225675" cy="391160"/>
          </a:xfrm>
          <a:prstGeom prst="rect">
            <a:avLst/>
          </a:prstGeom>
        </p:spPr>
        <p:txBody>
          <a:bodyPr vert="horz" wrap="square" lIns="0" tIns="12700" rIns="0" bIns="0" rtlCol="0">
            <a:spAutoFit/>
          </a:bodyPr>
          <a:lstStyle/>
          <a:p>
            <a:pPr marL="12700">
              <a:lnSpc>
                <a:spcPct val="100000"/>
              </a:lnSpc>
              <a:spcBef>
                <a:spcPts val="100"/>
              </a:spcBef>
            </a:pPr>
            <a:r>
              <a:rPr lang="en-US" sz="2400" spc="245" dirty="0" err="1">
                <a:solidFill>
                  <a:srgbClr val="FFFFFF"/>
                </a:solidFill>
                <a:latin typeface="Microsoft Sans Serif"/>
                <a:cs typeface="Microsoft Sans Serif"/>
              </a:rPr>
              <a:t>G.p</a:t>
            </a:r>
            <a:r>
              <a:rPr sz="2400" spc="180" dirty="0">
                <a:solidFill>
                  <a:srgbClr val="FFFFFF"/>
                </a:solidFill>
                <a:latin typeface="Microsoft Sans Serif"/>
                <a:cs typeface="Microsoft Sans Serif"/>
              </a:rPr>
              <a:t> </a:t>
            </a:r>
            <a:r>
              <a:rPr sz="2400" spc="285" dirty="0">
                <a:solidFill>
                  <a:srgbClr val="FFFFFF"/>
                </a:solidFill>
                <a:latin typeface="Microsoft Sans Serif"/>
                <a:cs typeface="Microsoft Sans Serif"/>
              </a:rPr>
              <a:t>Tech</a:t>
            </a:r>
            <a:r>
              <a:rPr sz="2400" spc="185" dirty="0">
                <a:solidFill>
                  <a:srgbClr val="FFFFFF"/>
                </a:solidFill>
                <a:latin typeface="Microsoft Sans Serif"/>
                <a:cs typeface="Microsoft Sans Serif"/>
              </a:rPr>
              <a:t> </a:t>
            </a:r>
            <a:r>
              <a:rPr sz="2400" dirty="0">
                <a:solidFill>
                  <a:srgbClr val="FFFFFF"/>
                </a:solidFill>
                <a:latin typeface="Microsoft Sans Serif"/>
                <a:cs typeface="Microsoft Sans Serif"/>
              </a:rPr>
              <a:t>|</a:t>
            </a:r>
            <a:r>
              <a:rPr sz="2400" spc="185" dirty="0">
                <a:solidFill>
                  <a:srgbClr val="FFFFFF"/>
                </a:solidFill>
                <a:latin typeface="Microsoft Sans Serif"/>
                <a:cs typeface="Microsoft Sans Serif"/>
              </a:rPr>
              <a:t> </a:t>
            </a:r>
            <a:r>
              <a:rPr sz="2400" spc="200" dirty="0">
                <a:solidFill>
                  <a:srgbClr val="FFFFFF"/>
                </a:solidFill>
                <a:latin typeface="Microsoft Sans Serif"/>
                <a:cs typeface="Microsoft Sans Serif"/>
              </a:rPr>
              <a:t>1</a:t>
            </a:r>
            <a:endParaRPr sz="2400" dirty="0">
              <a:latin typeface="Microsoft Sans Serif"/>
              <a:cs typeface="Microsoft Sans Serif"/>
            </a:endParaRPr>
          </a:p>
        </p:txBody>
      </p:sp>
      <p:pic>
        <p:nvPicPr>
          <p:cNvPr id="19" name="Picture 18">
            <a:extLst>
              <a:ext uri="{FF2B5EF4-FFF2-40B4-BE49-F238E27FC236}">
                <a16:creationId xmlns:a16="http://schemas.microsoft.com/office/drawing/2014/main" id="{E5E4F21B-6B8C-E6E6-ED81-918DBF534E73}"/>
              </a:ext>
            </a:extLst>
          </p:cNvPr>
          <p:cNvPicPr>
            <a:picLocks noChangeAspect="1"/>
          </p:cNvPicPr>
          <p:nvPr/>
        </p:nvPicPr>
        <p:blipFill>
          <a:blip r:embed="rId3"/>
          <a:stretch>
            <a:fillRect/>
          </a:stretch>
        </p:blipFill>
        <p:spPr>
          <a:xfrm>
            <a:off x="9941044" y="0"/>
            <a:ext cx="3913632" cy="952500"/>
          </a:xfrm>
          <a:prstGeom prst="rect">
            <a:avLst/>
          </a:prstGeom>
        </p:spPr>
      </p:pic>
      <p:sp>
        <p:nvSpPr>
          <p:cNvPr id="10" name="Rectangle 9"/>
          <p:cNvSpPr/>
          <p:nvPr/>
        </p:nvSpPr>
        <p:spPr>
          <a:xfrm>
            <a:off x="188780" y="3843590"/>
            <a:ext cx="10744200" cy="3124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400" dirty="0">
                <a:solidFill>
                  <a:schemeClr val="tx1"/>
                </a:solidFill>
                <a:latin typeface="+mn-lt"/>
                <a:ea typeface="+mn-ea"/>
                <a:cs typeface="+mn-cs"/>
              </a:rPr>
              <a:t>By </a:t>
            </a:r>
            <a:r>
              <a:rPr lang="en-GB" sz="4400" dirty="0" err="1">
                <a:solidFill>
                  <a:schemeClr val="tx1"/>
                </a:solidFill>
                <a:latin typeface="+mn-lt"/>
                <a:ea typeface="+mn-ea"/>
                <a:cs typeface="+mn-cs"/>
              </a:rPr>
              <a:t>Godspower</a:t>
            </a:r>
            <a:r>
              <a:rPr lang="en-GB" sz="4400" dirty="0">
                <a:solidFill>
                  <a:schemeClr val="tx1"/>
                </a:solidFill>
                <a:latin typeface="+mn-lt"/>
                <a:ea typeface="+mn-ea"/>
                <a:cs typeface="+mn-cs"/>
              </a:rPr>
              <a:t> Williams</a:t>
            </a:r>
            <a:endParaRPr lang="en-US" sz="4400" dirty="0">
              <a:solidFill>
                <a:schemeClr val="tx1"/>
              </a:solidFill>
              <a:latin typeface="+mn-lt"/>
              <a:ea typeface="+mn-ea"/>
              <a:cs typeface="+mn-cs"/>
            </a:endParaRPr>
          </a:p>
          <a:p>
            <a:pPr algn="ctr"/>
            <a:r>
              <a:rPr lang="en-US" sz="4400" dirty="0">
                <a:solidFill>
                  <a:schemeClr val="tx1"/>
                </a:solidFill>
                <a:latin typeface="+mn-lt"/>
                <a:ea typeface="+mn-ea"/>
                <a:cs typeface="+mn-cs"/>
              </a:rPr>
              <a:t>REG NUMBER: 2024/PGDE/</a:t>
            </a:r>
            <a:r>
              <a:rPr lang="en-US" sz="4400" dirty="0" err="1">
                <a:solidFill>
                  <a:schemeClr val="tx1"/>
                </a:solidFill>
                <a:latin typeface="+mn-lt"/>
                <a:ea typeface="+mn-ea"/>
                <a:cs typeface="+mn-cs"/>
              </a:rPr>
              <a:t>OdeL</a:t>
            </a:r>
            <a:r>
              <a:rPr lang="en-US" sz="4400" dirty="0">
                <a:solidFill>
                  <a:schemeClr val="tx1"/>
                </a:solidFill>
                <a:latin typeface="+mn-lt"/>
                <a:ea typeface="+mn-ea"/>
                <a:cs typeface="+mn-cs"/>
              </a:rPr>
              <a:t>/A/PT/024</a:t>
            </a:r>
          </a:p>
          <a:p>
            <a:pPr algn="ctr"/>
            <a:r>
              <a:rPr lang="en-US" sz="4400" dirty="0">
                <a:solidFill>
                  <a:schemeClr val="tx1"/>
                </a:solidFill>
                <a:latin typeface="+mn-lt"/>
                <a:ea typeface="+mn-ea"/>
                <a:cs typeface="+mn-cs"/>
              </a:rPr>
              <a:t>POST GRADUATE DIPLOMA IN EDUCATION</a:t>
            </a:r>
          </a:p>
          <a:p>
            <a:pPr algn="ctr"/>
            <a:r>
              <a:rPr lang="en-US" sz="4400" dirty="0">
                <a:solidFill>
                  <a:schemeClr val="tx1"/>
                </a:solidFill>
                <a:latin typeface="+mn-lt"/>
                <a:ea typeface="+mn-ea"/>
                <a:cs typeface="+mn-cs"/>
              </a:rPr>
              <a:t>2025</a:t>
            </a:r>
          </a:p>
          <a:p>
            <a:endParaRPr lang="en-US" sz="1800" dirty="0">
              <a:solidFill>
                <a:schemeClr val="lt1"/>
              </a:solidFill>
              <a:latin typeface="+mn-lt"/>
              <a:ea typeface="+mn-ea"/>
              <a:cs typeface="+mn-cs"/>
            </a:endParaRPr>
          </a:p>
        </p:txBody>
      </p:sp>
      <p:sp>
        <p:nvSpPr>
          <p:cNvPr id="14" name="Rectangle 13"/>
          <p:cNvSpPr/>
          <p:nvPr/>
        </p:nvSpPr>
        <p:spPr>
          <a:xfrm>
            <a:off x="228600" y="348922"/>
            <a:ext cx="9571980" cy="288957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3600" dirty="0">
                <a:solidFill>
                  <a:schemeClr val="tx1"/>
                </a:solidFill>
                <a:latin typeface="+mn-lt"/>
                <a:ea typeface="+mn-ea"/>
                <a:cs typeface="+mn-cs"/>
              </a:rPr>
              <a:t>INVESTIGATION OF TEACHER- STUDENT COLLABORATION </a:t>
            </a:r>
            <a:r>
              <a:rPr lang="en-GB" sz="3600" dirty="0" smtClean="0">
                <a:solidFill>
                  <a:schemeClr val="tx1"/>
                </a:solidFill>
                <a:latin typeface="+mn-lt"/>
                <a:ea typeface="+mn-ea"/>
                <a:cs typeface="+mn-cs"/>
              </a:rPr>
              <a:t>IN </a:t>
            </a:r>
            <a:r>
              <a:rPr lang="en-GB" sz="3600" dirty="0">
                <a:solidFill>
                  <a:schemeClr val="tx1"/>
                </a:solidFill>
                <a:latin typeface="+mn-lt"/>
                <a:ea typeface="+mn-ea"/>
                <a:cs typeface="+mn-cs"/>
              </a:rPr>
              <a:t>MOTIVATION, AND ENGAGEMENT AMONG SENIOR SCHOOLS IN ANSE ROYALE DISTRICT.</a:t>
            </a:r>
            <a:endParaRPr lang="en-US" sz="3600" dirty="0">
              <a:solidFill>
                <a:schemeClr val="tx1"/>
              </a:solidFill>
              <a:latin typeface="+mn-lt"/>
              <a:ea typeface="+mn-ea"/>
              <a:cs typeface="+mn-cs"/>
            </a:endParaRPr>
          </a:p>
        </p:txBody>
      </p:sp>
      <p:sp>
        <p:nvSpPr>
          <p:cNvPr id="15" name="Rectangle 14"/>
          <p:cNvSpPr/>
          <p:nvPr/>
        </p:nvSpPr>
        <p:spPr>
          <a:xfrm>
            <a:off x="14400100" y="56387"/>
            <a:ext cx="3628211" cy="915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smtClean="0">
                <a:solidFill>
                  <a:srgbClr val="C00000"/>
                </a:solidFill>
              </a:rPr>
              <a:t>IED 799.2</a:t>
            </a:r>
            <a:endParaRPr lang="en-US" sz="6000" b="1" dirty="0">
              <a:solidFill>
                <a:srgbClr val="C0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10886" y="0"/>
            <a:ext cx="18288532" cy="10287000"/>
            <a:chOff x="0" y="0"/>
            <a:chExt cx="18288532" cy="10287000"/>
          </a:xfrm>
        </p:grpSpPr>
        <p:sp>
          <p:nvSpPr>
            <p:cNvPr id="3" name="object 3"/>
            <p:cNvSpPr/>
            <p:nvPr/>
          </p:nvSpPr>
          <p:spPr>
            <a:xfrm>
              <a:off x="10961914" y="0"/>
              <a:ext cx="7326618" cy="10287000"/>
            </a:xfrm>
            <a:custGeom>
              <a:avLst/>
              <a:gdLst/>
              <a:ahLst/>
              <a:cxnLst/>
              <a:rect l="l" t="t" r="r" b="b"/>
              <a:pathLst>
                <a:path w="13077190" h="10287000">
                  <a:moveTo>
                    <a:pt x="13076657" y="0"/>
                  </a:moveTo>
                  <a:lnTo>
                    <a:pt x="4975085" y="0"/>
                  </a:lnTo>
                  <a:lnTo>
                    <a:pt x="8167751" y="9577997"/>
                  </a:lnTo>
                  <a:lnTo>
                    <a:pt x="709002" y="9577997"/>
                  </a:lnTo>
                  <a:lnTo>
                    <a:pt x="0" y="10287000"/>
                  </a:lnTo>
                  <a:lnTo>
                    <a:pt x="8404085" y="10287000"/>
                  </a:lnTo>
                  <a:lnTo>
                    <a:pt x="13076644" y="10287000"/>
                  </a:lnTo>
                  <a:lnTo>
                    <a:pt x="13076657" y="0"/>
                  </a:lnTo>
                  <a:close/>
                </a:path>
              </a:pathLst>
            </a:custGeom>
            <a:solidFill>
              <a:schemeClr val="accent2"/>
            </a:solidFill>
          </p:spPr>
          <p:txBody>
            <a:bodyPr wrap="square" lIns="0" tIns="0" rIns="0" bIns="0" rtlCol="0"/>
            <a:lstStyle/>
            <a:p>
              <a:endParaRPr/>
            </a:p>
          </p:txBody>
        </p:sp>
        <p:sp>
          <p:nvSpPr>
            <p:cNvPr id="4" name="object 4"/>
            <p:cNvSpPr/>
            <p:nvPr/>
          </p:nvSpPr>
          <p:spPr>
            <a:xfrm>
              <a:off x="0" y="0"/>
              <a:ext cx="11122025" cy="709295"/>
            </a:xfrm>
            <a:custGeom>
              <a:avLst/>
              <a:gdLst/>
              <a:ahLst/>
              <a:cxnLst/>
              <a:rect l="l" t="t" r="r" b="b"/>
              <a:pathLst>
                <a:path w="11122025" h="709295">
                  <a:moveTo>
                    <a:pt x="10412611" y="709011"/>
                  </a:moveTo>
                  <a:lnTo>
                    <a:pt x="709011" y="709011"/>
                  </a:lnTo>
                  <a:lnTo>
                    <a:pt x="0" y="354505"/>
                  </a:lnTo>
                  <a:lnTo>
                    <a:pt x="709011" y="0"/>
                  </a:lnTo>
                  <a:lnTo>
                    <a:pt x="10412611" y="0"/>
                  </a:lnTo>
                  <a:lnTo>
                    <a:pt x="11121623" y="354505"/>
                  </a:lnTo>
                  <a:lnTo>
                    <a:pt x="10412611" y="709011"/>
                  </a:lnTo>
                  <a:close/>
                </a:path>
              </a:pathLst>
            </a:custGeom>
            <a:solidFill>
              <a:srgbClr val="FFFFFF"/>
            </a:solidFill>
          </p:spPr>
          <p:txBody>
            <a:bodyPr wrap="square" lIns="0" tIns="0" rIns="0" bIns="0" rtlCol="0"/>
            <a:lstStyle/>
            <a:p>
              <a:endParaRPr/>
            </a:p>
          </p:txBody>
        </p:sp>
        <p:sp>
          <p:nvSpPr>
            <p:cNvPr id="5" name="object 5"/>
            <p:cNvSpPr/>
            <p:nvPr/>
          </p:nvSpPr>
          <p:spPr>
            <a:xfrm>
              <a:off x="0" y="9847578"/>
              <a:ext cx="4890135" cy="85725"/>
            </a:xfrm>
            <a:custGeom>
              <a:avLst/>
              <a:gdLst/>
              <a:ahLst/>
              <a:cxnLst/>
              <a:rect l="l" t="t" r="r" b="b"/>
              <a:pathLst>
                <a:path w="4890135" h="85725">
                  <a:moveTo>
                    <a:pt x="4889876" y="85724"/>
                  </a:moveTo>
                  <a:lnTo>
                    <a:pt x="0" y="85724"/>
                  </a:lnTo>
                  <a:lnTo>
                    <a:pt x="0" y="0"/>
                  </a:lnTo>
                  <a:lnTo>
                    <a:pt x="4889876" y="0"/>
                  </a:lnTo>
                  <a:lnTo>
                    <a:pt x="4889876" y="85724"/>
                  </a:lnTo>
                  <a:close/>
                </a:path>
              </a:pathLst>
            </a:custGeom>
            <a:solidFill>
              <a:srgbClr val="780F99"/>
            </a:solidFill>
          </p:spPr>
          <p:txBody>
            <a:bodyPr wrap="square" lIns="0" tIns="0" rIns="0" bIns="0" rtlCol="0"/>
            <a:lstStyle/>
            <a:p>
              <a:endParaRPr/>
            </a:p>
          </p:txBody>
        </p:sp>
        <p:sp>
          <p:nvSpPr>
            <p:cNvPr id="6" name="object 6"/>
            <p:cNvSpPr/>
            <p:nvPr/>
          </p:nvSpPr>
          <p:spPr>
            <a:xfrm>
              <a:off x="4911308" y="9761853"/>
              <a:ext cx="257175" cy="257175"/>
            </a:xfrm>
            <a:custGeom>
              <a:avLst/>
              <a:gdLst/>
              <a:ahLst/>
              <a:cxnLst/>
              <a:rect l="l" t="t" r="r" b="b"/>
              <a:pathLst>
                <a:path w="257175" h="257175">
                  <a:moveTo>
                    <a:pt x="257174" y="128587"/>
                  </a:moveTo>
                  <a:lnTo>
                    <a:pt x="247069" y="178639"/>
                  </a:lnTo>
                  <a:lnTo>
                    <a:pt x="219512" y="219512"/>
                  </a:lnTo>
                  <a:lnTo>
                    <a:pt x="178639" y="247069"/>
                  </a:lnTo>
                  <a:lnTo>
                    <a:pt x="128587" y="257174"/>
                  </a:lnTo>
                  <a:lnTo>
                    <a:pt x="78535" y="247069"/>
                  </a:lnTo>
                  <a:lnTo>
                    <a:pt x="37662" y="219512"/>
                  </a:lnTo>
                  <a:lnTo>
                    <a:pt x="10105" y="178639"/>
                  </a:lnTo>
                  <a:lnTo>
                    <a:pt x="0" y="128587"/>
                  </a:lnTo>
                  <a:lnTo>
                    <a:pt x="10105" y="78535"/>
                  </a:lnTo>
                  <a:lnTo>
                    <a:pt x="37662" y="37662"/>
                  </a:lnTo>
                  <a:lnTo>
                    <a:pt x="78535" y="10105"/>
                  </a:lnTo>
                  <a:lnTo>
                    <a:pt x="128587" y="0"/>
                  </a:lnTo>
                  <a:lnTo>
                    <a:pt x="178639" y="10105"/>
                  </a:lnTo>
                  <a:lnTo>
                    <a:pt x="219512" y="37662"/>
                  </a:lnTo>
                  <a:lnTo>
                    <a:pt x="247069" y="78535"/>
                  </a:lnTo>
                  <a:lnTo>
                    <a:pt x="257174" y="128587"/>
                  </a:lnTo>
                </a:path>
              </a:pathLst>
            </a:custGeom>
            <a:ln w="85724">
              <a:solidFill>
                <a:srgbClr val="780F99"/>
              </a:solidFill>
            </a:ln>
          </p:spPr>
          <p:txBody>
            <a:bodyPr wrap="square" lIns="0" tIns="0" rIns="0" bIns="0" rtlCol="0"/>
            <a:lstStyle/>
            <a:p>
              <a:endParaRPr/>
            </a:p>
          </p:txBody>
        </p:sp>
        <p:pic>
          <p:nvPicPr>
            <p:cNvPr id="8" name="object 8"/>
            <p:cNvPicPr/>
            <p:nvPr/>
          </p:nvPicPr>
          <p:blipFill>
            <a:blip r:embed="rId2" cstate="print"/>
            <a:stretch>
              <a:fillRect/>
            </a:stretch>
          </p:blipFill>
          <p:spPr>
            <a:xfrm>
              <a:off x="14363482" y="1028700"/>
              <a:ext cx="3924517" cy="8549287"/>
            </a:xfrm>
            <a:prstGeom prst="rect">
              <a:avLst/>
            </a:prstGeom>
          </p:spPr>
        </p:pic>
      </p:grpSp>
      <p:sp>
        <p:nvSpPr>
          <p:cNvPr id="11" name="object 11"/>
          <p:cNvSpPr txBox="1"/>
          <p:nvPr/>
        </p:nvSpPr>
        <p:spPr>
          <a:xfrm>
            <a:off x="15701131" y="9849229"/>
            <a:ext cx="2428875" cy="391160"/>
          </a:xfrm>
          <a:prstGeom prst="rect">
            <a:avLst/>
          </a:prstGeom>
        </p:spPr>
        <p:txBody>
          <a:bodyPr vert="horz" wrap="square" lIns="0" tIns="12700" rIns="0" bIns="0" rtlCol="0">
            <a:spAutoFit/>
          </a:bodyPr>
          <a:lstStyle/>
          <a:p>
            <a:pPr marL="12700">
              <a:lnSpc>
                <a:spcPct val="100000"/>
              </a:lnSpc>
              <a:spcBef>
                <a:spcPts val="100"/>
              </a:spcBef>
            </a:pPr>
            <a:r>
              <a:rPr lang="en-US" sz="2400" spc="245" dirty="0" err="1">
                <a:solidFill>
                  <a:srgbClr val="FFFFFF"/>
                </a:solidFill>
                <a:latin typeface="Microsoft Sans Serif"/>
                <a:cs typeface="Microsoft Sans Serif"/>
              </a:rPr>
              <a:t>G.p</a:t>
            </a:r>
            <a:r>
              <a:rPr sz="2400" spc="180" dirty="0">
                <a:solidFill>
                  <a:srgbClr val="FFFFFF"/>
                </a:solidFill>
                <a:latin typeface="Microsoft Sans Serif"/>
                <a:cs typeface="Microsoft Sans Serif"/>
              </a:rPr>
              <a:t> </a:t>
            </a:r>
            <a:r>
              <a:rPr sz="2400" spc="285" dirty="0">
                <a:solidFill>
                  <a:srgbClr val="FFFFFF"/>
                </a:solidFill>
                <a:latin typeface="Microsoft Sans Serif"/>
                <a:cs typeface="Microsoft Sans Serif"/>
              </a:rPr>
              <a:t>Tech</a:t>
            </a:r>
            <a:r>
              <a:rPr sz="2400" spc="185" dirty="0">
                <a:solidFill>
                  <a:srgbClr val="FFFFFF"/>
                </a:solidFill>
                <a:latin typeface="Microsoft Sans Serif"/>
                <a:cs typeface="Microsoft Sans Serif"/>
              </a:rPr>
              <a:t> </a:t>
            </a:r>
            <a:r>
              <a:rPr sz="2400" dirty="0">
                <a:solidFill>
                  <a:srgbClr val="FFFFFF"/>
                </a:solidFill>
                <a:latin typeface="Microsoft Sans Serif"/>
                <a:cs typeface="Microsoft Sans Serif"/>
              </a:rPr>
              <a:t>|</a:t>
            </a:r>
            <a:r>
              <a:rPr sz="2400" spc="185" dirty="0">
                <a:solidFill>
                  <a:srgbClr val="FFFFFF"/>
                </a:solidFill>
                <a:latin typeface="Microsoft Sans Serif"/>
                <a:cs typeface="Microsoft Sans Serif"/>
              </a:rPr>
              <a:t> </a:t>
            </a:r>
            <a:r>
              <a:rPr sz="2400" spc="225" dirty="0">
                <a:solidFill>
                  <a:srgbClr val="FFFFFF"/>
                </a:solidFill>
                <a:latin typeface="Microsoft Sans Serif"/>
                <a:cs typeface="Microsoft Sans Serif"/>
              </a:rPr>
              <a:t>10</a:t>
            </a:r>
            <a:endParaRPr sz="2400" dirty="0">
              <a:latin typeface="Microsoft Sans Serif"/>
              <a:cs typeface="Microsoft Sans Serif"/>
            </a:endParaRPr>
          </a:p>
        </p:txBody>
      </p:sp>
      <p:pic>
        <p:nvPicPr>
          <p:cNvPr id="12" name="Picture 11">
            <a:extLst>
              <a:ext uri="{FF2B5EF4-FFF2-40B4-BE49-F238E27FC236}">
                <a16:creationId xmlns:a16="http://schemas.microsoft.com/office/drawing/2014/main" id="{165CB93B-8A0D-1D98-A2E0-9E50CC7CF7F4}"/>
              </a:ext>
            </a:extLst>
          </p:cNvPr>
          <p:cNvPicPr>
            <a:picLocks noChangeAspect="1"/>
          </p:cNvPicPr>
          <p:nvPr/>
        </p:nvPicPr>
        <p:blipFill>
          <a:blip r:embed="rId3"/>
          <a:stretch>
            <a:fillRect/>
          </a:stretch>
        </p:blipFill>
        <p:spPr>
          <a:xfrm>
            <a:off x="14374368" y="0"/>
            <a:ext cx="3913632" cy="952500"/>
          </a:xfrm>
          <a:prstGeom prst="rect">
            <a:avLst/>
          </a:prstGeom>
        </p:spPr>
      </p:pic>
      <p:sp>
        <p:nvSpPr>
          <p:cNvPr id="10" name="Rectangle 1"/>
          <p:cNvSpPr>
            <a:spLocks noChangeArrowheads="1"/>
          </p:cNvSpPr>
          <p:nvPr/>
        </p:nvSpPr>
        <p:spPr bwMode="auto">
          <a:xfrm>
            <a:off x="0" y="-184666"/>
            <a:ext cx="24878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a:t>
            </a:r>
          </a:p>
        </p:txBody>
      </p:sp>
      <p:sp>
        <p:nvSpPr>
          <p:cNvPr id="13" name="Rectangle 12"/>
          <p:cNvSpPr/>
          <p:nvPr/>
        </p:nvSpPr>
        <p:spPr>
          <a:xfrm>
            <a:off x="248786" y="2796539"/>
            <a:ext cx="14125049" cy="65379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kumimoji="0" lang="en-US" altLang="en-US" sz="3200" b="0" i="0" u="none" strike="noStrike" cap="none" normalizeH="0" baseline="0" dirty="0" smtClean="0">
                <a:ln>
                  <a:noFill/>
                </a:ln>
                <a:solidFill>
                  <a:schemeClr val="bg1"/>
                </a:solidFill>
                <a:effectLst/>
              </a:rPr>
              <a:t>Collaboration between teachers and students improves learning results, drive, and involvement, according to real-world study. Negative relationships give social support that makes people more interested in school, and working together in groups increases drive and interest on their own.</a:t>
            </a:r>
            <a:r>
              <a:rPr kumimoji="0" lang="en-US" altLang="en-US" sz="3200" b="0" i="0" u="none" strike="noStrike" cap="none" normalizeH="0" dirty="0" smtClean="0">
                <a:ln>
                  <a:noFill/>
                </a:ln>
                <a:solidFill>
                  <a:schemeClr val="bg1"/>
                </a:solidFill>
                <a:effectLst/>
              </a:rPr>
              <a:t> </a:t>
            </a:r>
            <a:r>
              <a:rPr kumimoji="0" lang="en-US" altLang="en-US" sz="3200" b="0" i="0" u="none" strike="noStrike" cap="none" normalizeH="0" baseline="0" dirty="0" smtClean="0">
                <a:ln>
                  <a:noFill/>
                </a:ln>
                <a:solidFill>
                  <a:schemeClr val="bg1"/>
                </a:solidFill>
                <a:effectLst/>
              </a:rPr>
              <a:t>Strong proof from around the world, but not any studies that compare Seychelles, especially the </a:t>
            </a:r>
            <a:r>
              <a:rPr kumimoji="0" lang="en-US" altLang="en-US" sz="3200" b="0" i="0" u="none" strike="noStrike" cap="none" normalizeH="0" baseline="0" dirty="0" err="1" smtClean="0">
                <a:ln>
                  <a:noFill/>
                </a:ln>
                <a:solidFill>
                  <a:schemeClr val="bg1"/>
                </a:solidFill>
                <a:effectLst/>
              </a:rPr>
              <a:t>Anse</a:t>
            </a:r>
            <a:r>
              <a:rPr kumimoji="0" lang="en-US" altLang="en-US" sz="3200" b="0" i="0" u="none" strike="noStrike" cap="none" normalizeH="0" baseline="0" dirty="0" smtClean="0">
                <a:ln>
                  <a:noFill/>
                </a:ln>
                <a:solidFill>
                  <a:schemeClr val="bg1"/>
                </a:solidFill>
                <a:effectLst/>
              </a:rPr>
              <a:t> Royale area. The main results show that dialogic comments and helpful relationships can help students do well in school and stay interested. Autonomy-supportive teaching leads to more involvement and better achievement, while rigid classes make learning less effective. Digital tools for working together improve methods when used with clear instructions and good leadership. Professional learning groups and lesson-study models are also important for moving teacher teamwork from one-time tasks to ongoing improvements in the classroom</a:t>
            </a:r>
            <a:endParaRPr lang="en-US" sz="3200" dirty="0">
              <a:solidFill>
                <a:schemeClr val="bg1"/>
              </a:solidFill>
            </a:endParaRPr>
          </a:p>
        </p:txBody>
      </p:sp>
      <p:sp>
        <p:nvSpPr>
          <p:cNvPr id="14" name="Rectangle 13"/>
          <p:cNvSpPr/>
          <p:nvPr/>
        </p:nvSpPr>
        <p:spPr>
          <a:xfrm>
            <a:off x="143322" y="357325"/>
            <a:ext cx="6562278" cy="11964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5400" dirty="0" smtClean="0"/>
              <a:t>Empirical Review</a:t>
            </a:r>
            <a:endParaRPr lang="en-US" sz="5400" dirty="0"/>
          </a:p>
        </p:txBody>
      </p:sp>
      <p:sp>
        <p:nvSpPr>
          <p:cNvPr id="15" name="object 31">
            <a:extLst>
              <a:ext uri="{FF2B5EF4-FFF2-40B4-BE49-F238E27FC236}">
                <a16:creationId xmlns:a16="http://schemas.microsoft.com/office/drawing/2014/main" id="{0FB80998-6623-75BD-C784-B712E87B4EC2}"/>
              </a:ext>
            </a:extLst>
          </p:cNvPr>
          <p:cNvSpPr txBox="1"/>
          <p:nvPr/>
        </p:nvSpPr>
        <p:spPr>
          <a:xfrm>
            <a:off x="266929" y="9890440"/>
            <a:ext cx="5936615" cy="305212"/>
          </a:xfrm>
          <a:prstGeom prst="rect">
            <a:avLst/>
          </a:prstGeom>
        </p:spPr>
        <p:txBody>
          <a:bodyPr vert="horz" wrap="square" lIns="0" tIns="12700" rIns="0" bIns="0" rtlCol="0">
            <a:spAutoFit/>
          </a:bodyPr>
          <a:lstStyle/>
          <a:p>
            <a:pPr marL="12700">
              <a:lnSpc>
                <a:spcPct val="100000"/>
              </a:lnSpc>
              <a:spcBef>
                <a:spcPts val="100"/>
              </a:spcBef>
            </a:pPr>
            <a:r>
              <a:rPr sz="1900" spc="-130" dirty="0">
                <a:solidFill>
                  <a:srgbClr val="780F99"/>
                </a:solidFill>
                <a:latin typeface="Arial Black"/>
                <a:cs typeface="Arial Black"/>
              </a:rPr>
              <a:t>Designed</a:t>
            </a:r>
            <a:r>
              <a:rPr sz="1900" spc="-155" dirty="0">
                <a:solidFill>
                  <a:srgbClr val="780F99"/>
                </a:solidFill>
                <a:latin typeface="Arial Black"/>
                <a:cs typeface="Arial Black"/>
              </a:rPr>
              <a:t> </a:t>
            </a:r>
            <a:r>
              <a:rPr sz="1900" spc="-110" dirty="0">
                <a:solidFill>
                  <a:srgbClr val="780F99"/>
                </a:solidFill>
                <a:latin typeface="Arial Black"/>
                <a:cs typeface="Arial Black"/>
              </a:rPr>
              <a:t>and</a:t>
            </a:r>
            <a:r>
              <a:rPr sz="1900" spc="-155" dirty="0">
                <a:solidFill>
                  <a:srgbClr val="780F99"/>
                </a:solidFill>
                <a:latin typeface="Arial Black"/>
                <a:cs typeface="Arial Black"/>
              </a:rPr>
              <a:t> </a:t>
            </a:r>
            <a:r>
              <a:rPr sz="1900" spc="-125" dirty="0">
                <a:solidFill>
                  <a:srgbClr val="780F99"/>
                </a:solidFill>
                <a:latin typeface="Arial Black"/>
                <a:cs typeface="Arial Black"/>
              </a:rPr>
              <a:t>Presented</a:t>
            </a:r>
            <a:r>
              <a:rPr sz="1900" spc="-150" dirty="0">
                <a:solidFill>
                  <a:srgbClr val="780F99"/>
                </a:solidFill>
                <a:latin typeface="Arial Black"/>
                <a:cs typeface="Arial Black"/>
              </a:rPr>
              <a:t> </a:t>
            </a:r>
            <a:r>
              <a:rPr sz="1900" spc="-65" dirty="0">
                <a:solidFill>
                  <a:srgbClr val="780F99"/>
                </a:solidFill>
                <a:latin typeface="Arial Black"/>
                <a:cs typeface="Arial Black"/>
              </a:rPr>
              <a:t>by</a:t>
            </a:r>
            <a:r>
              <a:rPr sz="1900" spc="-155" dirty="0">
                <a:solidFill>
                  <a:srgbClr val="780F99"/>
                </a:solidFill>
                <a:latin typeface="Arial Black"/>
                <a:cs typeface="Arial Black"/>
              </a:rPr>
              <a:t> </a:t>
            </a:r>
            <a:r>
              <a:rPr lang="en-US" sz="1900" spc="-100" dirty="0">
                <a:solidFill>
                  <a:srgbClr val="780F99"/>
                </a:solidFill>
                <a:latin typeface="Arial Black"/>
                <a:cs typeface="Arial Black"/>
              </a:rPr>
              <a:t>Godspower Williams</a:t>
            </a:r>
            <a:endParaRPr sz="1900" dirty="0">
              <a:latin typeface="Arial Black"/>
              <a:cs typeface="Arial Black"/>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1" name="object 11"/>
          <p:cNvGrpSpPr/>
          <p:nvPr/>
        </p:nvGrpSpPr>
        <p:grpSpPr>
          <a:xfrm>
            <a:off x="0" y="0"/>
            <a:ext cx="18288000" cy="10287635"/>
            <a:chOff x="0" y="0"/>
            <a:chExt cx="18288000" cy="10287635"/>
          </a:xfrm>
        </p:grpSpPr>
        <p:sp>
          <p:nvSpPr>
            <p:cNvPr id="12" name="object 12"/>
            <p:cNvSpPr/>
            <p:nvPr/>
          </p:nvSpPr>
          <p:spPr>
            <a:xfrm>
              <a:off x="0" y="0"/>
              <a:ext cx="18288000" cy="10287635"/>
            </a:xfrm>
            <a:custGeom>
              <a:avLst/>
              <a:gdLst/>
              <a:ahLst/>
              <a:cxnLst/>
              <a:rect l="l" t="t" r="r" b="b"/>
              <a:pathLst>
                <a:path w="18288000" h="10287635">
                  <a:moveTo>
                    <a:pt x="18288000" y="0"/>
                  </a:moveTo>
                  <a:lnTo>
                    <a:pt x="17352036" y="0"/>
                  </a:lnTo>
                  <a:lnTo>
                    <a:pt x="14779460" y="0"/>
                  </a:lnTo>
                  <a:lnTo>
                    <a:pt x="12796050" y="0"/>
                  </a:lnTo>
                  <a:lnTo>
                    <a:pt x="0" y="12"/>
                  </a:lnTo>
                  <a:lnTo>
                    <a:pt x="0" y="1241831"/>
                  </a:lnTo>
                  <a:lnTo>
                    <a:pt x="13209994" y="1241831"/>
                  </a:lnTo>
                  <a:lnTo>
                    <a:pt x="13743165" y="2841320"/>
                  </a:lnTo>
                  <a:lnTo>
                    <a:pt x="14696910" y="2841320"/>
                  </a:lnTo>
                  <a:lnTo>
                    <a:pt x="17828222" y="4472292"/>
                  </a:lnTo>
                  <a:lnTo>
                    <a:pt x="17828222" y="10287013"/>
                  </a:lnTo>
                  <a:lnTo>
                    <a:pt x="18287988" y="10287013"/>
                  </a:lnTo>
                  <a:lnTo>
                    <a:pt x="18287988" y="4711763"/>
                  </a:lnTo>
                  <a:lnTo>
                    <a:pt x="18287988" y="3335147"/>
                  </a:lnTo>
                  <a:lnTo>
                    <a:pt x="18287988" y="2841320"/>
                  </a:lnTo>
                  <a:lnTo>
                    <a:pt x="18288000" y="487514"/>
                  </a:lnTo>
                  <a:lnTo>
                    <a:pt x="18288000" y="0"/>
                  </a:lnTo>
                  <a:close/>
                </a:path>
              </a:pathLst>
            </a:custGeom>
            <a:solidFill>
              <a:schemeClr val="accent2"/>
            </a:solidFill>
          </p:spPr>
          <p:txBody>
            <a:bodyPr wrap="square" lIns="0" tIns="0" rIns="0" bIns="0" rtlCol="0"/>
            <a:lstStyle/>
            <a:p>
              <a:endParaRPr/>
            </a:p>
          </p:txBody>
        </p:sp>
        <p:sp>
          <p:nvSpPr>
            <p:cNvPr id="13" name="object 13"/>
            <p:cNvSpPr/>
            <p:nvPr/>
          </p:nvSpPr>
          <p:spPr>
            <a:xfrm>
              <a:off x="0" y="449023"/>
              <a:ext cx="12231370" cy="1586230"/>
            </a:xfrm>
            <a:custGeom>
              <a:avLst/>
              <a:gdLst/>
              <a:ahLst/>
              <a:cxnLst/>
              <a:rect l="l" t="t" r="r" b="b"/>
              <a:pathLst>
                <a:path w="12231370" h="1586230">
                  <a:moveTo>
                    <a:pt x="12231049" y="1585612"/>
                  </a:moveTo>
                  <a:lnTo>
                    <a:pt x="0" y="1585612"/>
                  </a:lnTo>
                  <a:lnTo>
                    <a:pt x="0" y="0"/>
                  </a:lnTo>
                  <a:lnTo>
                    <a:pt x="11702512" y="0"/>
                  </a:lnTo>
                  <a:lnTo>
                    <a:pt x="12231049" y="1585612"/>
                  </a:lnTo>
                  <a:close/>
                </a:path>
              </a:pathLst>
            </a:custGeom>
            <a:solidFill>
              <a:srgbClr val="FFFFFF"/>
            </a:solidFill>
          </p:spPr>
          <p:txBody>
            <a:bodyPr wrap="square" lIns="0" tIns="0" rIns="0" bIns="0" rtlCol="0"/>
            <a:lstStyle/>
            <a:p>
              <a:endParaRPr/>
            </a:p>
          </p:txBody>
        </p:sp>
      </p:grpSp>
      <p:sp>
        <p:nvSpPr>
          <p:cNvPr id="40" name="object 40"/>
          <p:cNvSpPr txBox="1"/>
          <p:nvPr/>
        </p:nvSpPr>
        <p:spPr>
          <a:xfrm>
            <a:off x="15935788" y="9844116"/>
            <a:ext cx="2329180" cy="375920"/>
          </a:xfrm>
          <a:prstGeom prst="rect">
            <a:avLst/>
          </a:prstGeom>
        </p:spPr>
        <p:txBody>
          <a:bodyPr vert="horz" wrap="square" lIns="0" tIns="12700" rIns="0" bIns="0" rtlCol="0">
            <a:spAutoFit/>
          </a:bodyPr>
          <a:lstStyle/>
          <a:p>
            <a:pPr marL="12700">
              <a:lnSpc>
                <a:spcPct val="100000"/>
              </a:lnSpc>
              <a:spcBef>
                <a:spcPts val="100"/>
              </a:spcBef>
              <a:tabLst>
                <a:tab pos="1926589" algn="l"/>
              </a:tabLst>
            </a:pPr>
            <a:r>
              <a:rPr lang="en-US" sz="2300" spc="240" dirty="0" err="1">
                <a:solidFill>
                  <a:srgbClr val="7031A0"/>
                </a:solidFill>
                <a:latin typeface="Microsoft Sans Serif"/>
                <a:cs typeface="Microsoft Sans Serif"/>
              </a:rPr>
              <a:t>G.p</a:t>
            </a:r>
            <a:r>
              <a:rPr sz="2300" spc="155" dirty="0">
                <a:solidFill>
                  <a:srgbClr val="7031A0"/>
                </a:solidFill>
                <a:latin typeface="Microsoft Sans Serif"/>
                <a:cs typeface="Microsoft Sans Serif"/>
              </a:rPr>
              <a:t> </a:t>
            </a:r>
            <a:r>
              <a:rPr sz="2300" spc="260" dirty="0">
                <a:solidFill>
                  <a:srgbClr val="7031A0"/>
                </a:solidFill>
                <a:latin typeface="Microsoft Sans Serif"/>
                <a:cs typeface="Microsoft Sans Serif"/>
              </a:rPr>
              <a:t>Tech</a:t>
            </a:r>
            <a:r>
              <a:rPr sz="2300" dirty="0">
                <a:solidFill>
                  <a:srgbClr val="7031A0"/>
                </a:solidFill>
                <a:latin typeface="Microsoft Sans Serif"/>
                <a:cs typeface="Microsoft Sans Serif"/>
              </a:rPr>
              <a:t>	</a:t>
            </a:r>
            <a:r>
              <a:rPr sz="2300" spc="225" dirty="0">
                <a:solidFill>
                  <a:srgbClr val="FFFFFF"/>
                </a:solidFill>
                <a:latin typeface="Microsoft Sans Serif"/>
                <a:cs typeface="Microsoft Sans Serif"/>
              </a:rPr>
              <a:t>11</a:t>
            </a:r>
            <a:endParaRPr sz="2300" dirty="0">
              <a:latin typeface="Microsoft Sans Serif"/>
              <a:cs typeface="Microsoft Sans Serif"/>
            </a:endParaRPr>
          </a:p>
        </p:txBody>
      </p:sp>
      <p:pic>
        <p:nvPicPr>
          <p:cNvPr id="41" name="Picture 40">
            <a:extLst>
              <a:ext uri="{FF2B5EF4-FFF2-40B4-BE49-F238E27FC236}">
                <a16:creationId xmlns:a16="http://schemas.microsoft.com/office/drawing/2014/main" id="{B91034A1-BAE9-A4AB-5E29-34C67A1B7281}"/>
              </a:ext>
            </a:extLst>
          </p:cNvPr>
          <p:cNvPicPr>
            <a:picLocks noChangeAspect="1"/>
          </p:cNvPicPr>
          <p:nvPr/>
        </p:nvPicPr>
        <p:blipFill>
          <a:blip r:embed="rId2"/>
          <a:stretch>
            <a:fillRect/>
          </a:stretch>
        </p:blipFill>
        <p:spPr>
          <a:xfrm>
            <a:off x="14374368" y="0"/>
            <a:ext cx="3913632" cy="952500"/>
          </a:xfrm>
          <a:prstGeom prst="rect">
            <a:avLst/>
          </a:prstGeom>
        </p:spPr>
      </p:pic>
      <p:sp>
        <p:nvSpPr>
          <p:cNvPr id="32" name="Rectangle 31"/>
          <p:cNvSpPr/>
          <p:nvPr/>
        </p:nvSpPr>
        <p:spPr>
          <a:xfrm>
            <a:off x="457200" y="3390900"/>
            <a:ext cx="14478000" cy="6172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smtClean="0"/>
              <a:t>Over time, teaching has shifted from traditional “teacher talks, students listen” methods to more modern approaches where students actively build their own understanding. As education has evolved, different forms of collaboration have become common, such as group work, project-based activities, open classroom discussions, ongoing feedback, and involving students in creating success criteria.</a:t>
            </a:r>
          </a:p>
          <a:p>
            <a:r>
              <a:rPr lang="en-US" sz="3200" dirty="0" smtClean="0"/>
              <a:t>Since 2020, especially with the rise of remote and blended learning, research has </a:t>
            </a:r>
            <a:r>
              <a:rPr lang="en-US" sz="3200" dirty="0" err="1" smtClean="0"/>
              <a:t>emphasised</a:t>
            </a:r>
            <a:r>
              <a:rPr lang="en-US" sz="3200" dirty="0" smtClean="0"/>
              <a:t> the need for students to understand how to use feedback, develop strong thinking and learning strategies, and participate fairly in class activities. These elements help ensure that all students, and not just the confident have a meaningful voice in the learning process.</a:t>
            </a:r>
            <a:endParaRPr lang="en-US" sz="3200" dirty="0"/>
          </a:p>
        </p:txBody>
      </p:sp>
      <p:sp>
        <p:nvSpPr>
          <p:cNvPr id="34" name="Rectangle 33"/>
          <p:cNvSpPr/>
          <p:nvPr/>
        </p:nvSpPr>
        <p:spPr>
          <a:xfrm>
            <a:off x="457200" y="952500"/>
            <a:ext cx="9906000" cy="1676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5400" dirty="0">
                <a:solidFill>
                  <a:schemeClr val="lt1"/>
                </a:solidFill>
                <a:latin typeface="+mn-lt"/>
                <a:ea typeface="+mn-ea"/>
                <a:cs typeface="+mn-cs"/>
              </a:rPr>
              <a:t>Periodization of existing Literature </a:t>
            </a:r>
          </a:p>
        </p:txBody>
      </p:sp>
      <p:sp>
        <p:nvSpPr>
          <p:cNvPr id="9" name="object 31">
            <a:extLst>
              <a:ext uri="{FF2B5EF4-FFF2-40B4-BE49-F238E27FC236}">
                <a16:creationId xmlns:a16="http://schemas.microsoft.com/office/drawing/2014/main" id="{0FB80998-6623-75BD-C784-B712E87B4EC2}"/>
              </a:ext>
            </a:extLst>
          </p:cNvPr>
          <p:cNvSpPr txBox="1"/>
          <p:nvPr/>
        </p:nvSpPr>
        <p:spPr>
          <a:xfrm>
            <a:off x="460829" y="9879470"/>
            <a:ext cx="5936615" cy="305212"/>
          </a:xfrm>
          <a:prstGeom prst="rect">
            <a:avLst/>
          </a:prstGeom>
        </p:spPr>
        <p:txBody>
          <a:bodyPr vert="horz" wrap="square" lIns="0" tIns="12700" rIns="0" bIns="0" rtlCol="0">
            <a:spAutoFit/>
          </a:bodyPr>
          <a:lstStyle/>
          <a:p>
            <a:pPr marL="12700">
              <a:lnSpc>
                <a:spcPct val="100000"/>
              </a:lnSpc>
              <a:spcBef>
                <a:spcPts val="100"/>
              </a:spcBef>
            </a:pPr>
            <a:r>
              <a:rPr sz="1900" spc="-130" dirty="0">
                <a:solidFill>
                  <a:srgbClr val="780F99"/>
                </a:solidFill>
                <a:latin typeface="Arial Black"/>
                <a:cs typeface="Arial Black"/>
              </a:rPr>
              <a:t>Designed</a:t>
            </a:r>
            <a:r>
              <a:rPr sz="1900" spc="-155" dirty="0">
                <a:solidFill>
                  <a:srgbClr val="780F99"/>
                </a:solidFill>
                <a:latin typeface="Arial Black"/>
                <a:cs typeface="Arial Black"/>
              </a:rPr>
              <a:t> </a:t>
            </a:r>
            <a:r>
              <a:rPr sz="1900" spc="-110" dirty="0">
                <a:solidFill>
                  <a:srgbClr val="780F99"/>
                </a:solidFill>
                <a:latin typeface="Arial Black"/>
                <a:cs typeface="Arial Black"/>
              </a:rPr>
              <a:t>and</a:t>
            </a:r>
            <a:r>
              <a:rPr sz="1900" spc="-155" dirty="0">
                <a:solidFill>
                  <a:srgbClr val="780F99"/>
                </a:solidFill>
                <a:latin typeface="Arial Black"/>
                <a:cs typeface="Arial Black"/>
              </a:rPr>
              <a:t> </a:t>
            </a:r>
            <a:r>
              <a:rPr sz="1900" spc="-125" dirty="0">
                <a:solidFill>
                  <a:srgbClr val="780F99"/>
                </a:solidFill>
                <a:latin typeface="Arial Black"/>
                <a:cs typeface="Arial Black"/>
              </a:rPr>
              <a:t>Presented</a:t>
            </a:r>
            <a:r>
              <a:rPr sz="1900" spc="-150" dirty="0">
                <a:solidFill>
                  <a:srgbClr val="780F99"/>
                </a:solidFill>
                <a:latin typeface="Arial Black"/>
                <a:cs typeface="Arial Black"/>
              </a:rPr>
              <a:t> </a:t>
            </a:r>
            <a:r>
              <a:rPr sz="1900" spc="-65" dirty="0">
                <a:solidFill>
                  <a:srgbClr val="780F99"/>
                </a:solidFill>
                <a:latin typeface="Arial Black"/>
                <a:cs typeface="Arial Black"/>
              </a:rPr>
              <a:t>by</a:t>
            </a:r>
            <a:r>
              <a:rPr sz="1900" spc="-155" dirty="0">
                <a:solidFill>
                  <a:srgbClr val="780F99"/>
                </a:solidFill>
                <a:latin typeface="Arial Black"/>
                <a:cs typeface="Arial Black"/>
              </a:rPr>
              <a:t> </a:t>
            </a:r>
            <a:r>
              <a:rPr lang="en-US" sz="1900" spc="-100" dirty="0">
                <a:solidFill>
                  <a:srgbClr val="780F99"/>
                </a:solidFill>
                <a:latin typeface="Arial Black"/>
                <a:cs typeface="Arial Black"/>
              </a:rPr>
              <a:t>Godspower Williams</a:t>
            </a:r>
            <a:endParaRPr sz="1900" dirty="0">
              <a:latin typeface="Arial Black"/>
              <a:cs typeface="Arial Black"/>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object 7"/>
          <p:cNvSpPr/>
          <p:nvPr/>
        </p:nvSpPr>
        <p:spPr>
          <a:xfrm>
            <a:off x="0" y="0"/>
            <a:ext cx="18288000" cy="4027170"/>
          </a:xfrm>
          <a:custGeom>
            <a:avLst/>
            <a:gdLst/>
            <a:ahLst/>
            <a:cxnLst/>
            <a:rect l="l" t="t" r="r" b="b"/>
            <a:pathLst>
              <a:path w="18288000" h="4027170">
                <a:moveTo>
                  <a:pt x="18288000" y="12"/>
                </a:moveTo>
                <a:lnTo>
                  <a:pt x="16268815" y="0"/>
                </a:lnTo>
                <a:lnTo>
                  <a:pt x="15172360" y="12"/>
                </a:lnTo>
                <a:lnTo>
                  <a:pt x="13575538" y="12"/>
                </a:lnTo>
                <a:lnTo>
                  <a:pt x="0" y="12"/>
                </a:lnTo>
                <a:lnTo>
                  <a:pt x="0" y="356565"/>
                </a:lnTo>
                <a:lnTo>
                  <a:pt x="54305" y="371487"/>
                </a:lnTo>
                <a:lnTo>
                  <a:pt x="13699363" y="371487"/>
                </a:lnTo>
                <a:lnTo>
                  <a:pt x="14281430" y="2117674"/>
                </a:lnTo>
                <a:lnTo>
                  <a:pt x="16245320" y="2117674"/>
                </a:lnTo>
                <a:lnTo>
                  <a:pt x="18287988" y="4026712"/>
                </a:lnTo>
                <a:lnTo>
                  <a:pt x="18287988" y="2117674"/>
                </a:lnTo>
                <a:lnTo>
                  <a:pt x="18288000" y="12"/>
                </a:lnTo>
                <a:close/>
              </a:path>
            </a:pathLst>
          </a:custGeom>
          <a:solidFill>
            <a:schemeClr val="accent2"/>
          </a:solidFill>
        </p:spPr>
        <p:txBody>
          <a:bodyPr wrap="square" lIns="0" tIns="0" rIns="0" bIns="0" rtlCol="0"/>
          <a:lstStyle/>
          <a:p>
            <a:endParaRPr/>
          </a:p>
        </p:txBody>
      </p:sp>
      <p:sp>
        <p:nvSpPr>
          <p:cNvPr id="14" name="object 14"/>
          <p:cNvSpPr txBox="1">
            <a:spLocks noGrp="1"/>
          </p:cNvSpPr>
          <p:nvPr>
            <p:ph type="title"/>
          </p:nvPr>
        </p:nvSpPr>
        <p:spPr>
          <a:xfrm>
            <a:off x="3736211" y="3466571"/>
            <a:ext cx="2062480" cy="482600"/>
          </a:xfrm>
          <a:prstGeom prst="rect">
            <a:avLst/>
          </a:prstGeom>
        </p:spPr>
        <p:txBody>
          <a:bodyPr vert="horz" wrap="square" lIns="0" tIns="12700" rIns="0" bIns="0" rtlCol="0">
            <a:spAutoFit/>
          </a:bodyPr>
          <a:lstStyle/>
          <a:p>
            <a:pPr marL="12700">
              <a:lnSpc>
                <a:spcPct val="100000"/>
              </a:lnSpc>
              <a:spcBef>
                <a:spcPts val="100"/>
              </a:spcBef>
            </a:pPr>
            <a:r>
              <a:rPr sz="3000" dirty="0">
                <a:latin typeface="Calibri"/>
                <a:cs typeface="Calibri"/>
              </a:rPr>
              <a:t>NAMED </a:t>
            </a:r>
            <a:r>
              <a:rPr sz="3000" spc="-20" dirty="0">
                <a:latin typeface="Calibri"/>
                <a:cs typeface="Calibri"/>
              </a:rPr>
              <a:t>CELL</a:t>
            </a:r>
            <a:endParaRPr sz="3000">
              <a:latin typeface="Calibri"/>
              <a:cs typeface="Calibri"/>
            </a:endParaRPr>
          </a:p>
        </p:txBody>
      </p:sp>
      <p:sp>
        <p:nvSpPr>
          <p:cNvPr id="24" name="object 24"/>
          <p:cNvSpPr txBox="1">
            <a:spLocks noGrp="1"/>
          </p:cNvSpPr>
          <p:nvPr>
            <p:ph type="sldNum" sz="quarter" idx="7"/>
          </p:nvPr>
        </p:nvSpPr>
        <p:spPr>
          <a:prstGeom prst="rect">
            <a:avLst/>
          </a:prstGeom>
        </p:spPr>
        <p:txBody>
          <a:bodyPr vert="horz" wrap="square" lIns="0" tIns="0" rIns="0" bIns="0" rtlCol="0">
            <a:spAutoFit/>
          </a:bodyPr>
          <a:lstStyle/>
          <a:p>
            <a:pPr marL="12700">
              <a:lnSpc>
                <a:spcPts val="2685"/>
              </a:lnSpc>
            </a:pPr>
            <a:r>
              <a:rPr lang="en-US" spc="245" dirty="0" err="1"/>
              <a:t>G.p</a:t>
            </a:r>
            <a:r>
              <a:rPr spc="180" dirty="0"/>
              <a:t> </a:t>
            </a:r>
            <a:r>
              <a:rPr spc="285" dirty="0"/>
              <a:t>Tech</a:t>
            </a:r>
            <a:r>
              <a:rPr spc="185" dirty="0"/>
              <a:t> </a:t>
            </a:r>
            <a:r>
              <a:rPr dirty="0"/>
              <a:t>|</a:t>
            </a:r>
            <a:r>
              <a:rPr spc="185" dirty="0"/>
              <a:t> </a:t>
            </a:r>
            <a:fld id="{81D60167-4931-47E6-BA6A-407CBD079E47}" type="slidenum">
              <a:rPr spc="225" dirty="0"/>
              <a:t>12</a:t>
            </a:fld>
            <a:endParaRPr spc="225" dirty="0"/>
          </a:p>
        </p:txBody>
      </p:sp>
      <p:pic>
        <p:nvPicPr>
          <p:cNvPr id="25" name="Picture 24">
            <a:extLst>
              <a:ext uri="{FF2B5EF4-FFF2-40B4-BE49-F238E27FC236}">
                <a16:creationId xmlns:a16="http://schemas.microsoft.com/office/drawing/2014/main" id="{0561C7DF-77C2-31AD-2186-12B3CD7AF83C}"/>
              </a:ext>
            </a:extLst>
          </p:cNvPr>
          <p:cNvPicPr>
            <a:picLocks noChangeAspect="1"/>
          </p:cNvPicPr>
          <p:nvPr/>
        </p:nvPicPr>
        <p:blipFill>
          <a:blip r:embed="rId2"/>
          <a:stretch>
            <a:fillRect/>
          </a:stretch>
        </p:blipFill>
        <p:spPr>
          <a:xfrm>
            <a:off x="14374368" y="0"/>
            <a:ext cx="3913632" cy="952500"/>
          </a:xfrm>
          <a:prstGeom prst="rect">
            <a:avLst/>
          </a:prstGeom>
        </p:spPr>
      </p:pic>
      <p:sp>
        <p:nvSpPr>
          <p:cNvPr id="8" name="object 31">
            <a:extLst>
              <a:ext uri="{FF2B5EF4-FFF2-40B4-BE49-F238E27FC236}">
                <a16:creationId xmlns:a16="http://schemas.microsoft.com/office/drawing/2014/main" id="{153E7F56-0DE2-15B0-C9EE-38AAC7DC956A}"/>
              </a:ext>
            </a:extLst>
          </p:cNvPr>
          <p:cNvSpPr txBox="1"/>
          <p:nvPr/>
        </p:nvSpPr>
        <p:spPr>
          <a:xfrm>
            <a:off x="381000" y="9907884"/>
            <a:ext cx="5936615" cy="305212"/>
          </a:xfrm>
          <a:prstGeom prst="rect">
            <a:avLst/>
          </a:prstGeom>
        </p:spPr>
        <p:txBody>
          <a:bodyPr vert="horz" wrap="square" lIns="0" tIns="12700" rIns="0" bIns="0" rtlCol="0">
            <a:spAutoFit/>
          </a:bodyPr>
          <a:lstStyle/>
          <a:p>
            <a:pPr marL="12700">
              <a:lnSpc>
                <a:spcPct val="100000"/>
              </a:lnSpc>
              <a:spcBef>
                <a:spcPts val="100"/>
              </a:spcBef>
            </a:pPr>
            <a:r>
              <a:rPr sz="1900" spc="-130" dirty="0">
                <a:solidFill>
                  <a:srgbClr val="780F99"/>
                </a:solidFill>
                <a:latin typeface="Arial Black"/>
                <a:cs typeface="Arial Black"/>
              </a:rPr>
              <a:t>Designed</a:t>
            </a:r>
            <a:r>
              <a:rPr sz="1900" spc="-155" dirty="0">
                <a:solidFill>
                  <a:srgbClr val="780F99"/>
                </a:solidFill>
                <a:latin typeface="Arial Black"/>
                <a:cs typeface="Arial Black"/>
              </a:rPr>
              <a:t> </a:t>
            </a:r>
            <a:r>
              <a:rPr sz="1900" spc="-110" dirty="0">
                <a:solidFill>
                  <a:srgbClr val="780F99"/>
                </a:solidFill>
                <a:latin typeface="Arial Black"/>
                <a:cs typeface="Arial Black"/>
              </a:rPr>
              <a:t>and</a:t>
            </a:r>
            <a:r>
              <a:rPr sz="1900" spc="-155" dirty="0">
                <a:solidFill>
                  <a:srgbClr val="780F99"/>
                </a:solidFill>
                <a:latin typeface="Arial Black"/>
                <a:cs typeface="Arial Black"/>
              </a:rPr>
              <a:t> </a:t>
            </a:r>
            <a:r>
              <a:rPr sz="1900" spc="-125" dirty="0">
                <a:solidFill>
                  <a:srgbClr val="780F99"/>
                </a:solidFill>
                <a:latin typeface="Arial Black"/>
                <a:cs typeface="Arial Black"/>
              </a:rPr>
              <a:t>Presented</a:t>
            </a:r>
            <a:r>
              <a:rPr sz="1900" spc="-150" dirty="0">
                <a:solidFill>
                  <a:srgbClr val="780F99"/>
                </a:solidFill>
                <a:latin typeface="Arial Black"/>
                <a:cs typeface="Arial Black"/>
              </a:rPr>
              <a:t> </a:t>
            </a:r>
            <a:r>
              <a:rPr sz="1900" spc="-65" dirty="0">
                <a:solidFill>
                  <a:srgbClr val="780F99"/>
                </a:solidFill>
                <a:latin typeface="Arial Black"/>
                <a:cs typeface="Arial Black"/>
              </a:rPr>
              <a:t>by</a:t>
            </a:r>
            <a:r>
              <a:rPr sz="1900" spc="-155" dirty="0">
                <a:solidFill>
                  <a:srgbClr val="780F99"/>
                </a:solidFill>
                <a:latin typeface="Arial Black"/>
                <a:cs typeface="Arial Black"/>
              </a:rPr>
              <a:t> </a:t>
            </a:r>
            <a:r>
              <a:rPr lang="en-US" sz="1900" spc="-100" dirty="0">
                <a:solidFill>
                  <a:srgbClr val="780F99"/>
                </a:solidFill>
                <a:latin typeface="Arial Black"/>
                <a:cs typeface="Arial Black"/>
              </a:rPr>
              <a:t>Godspower Williams</a:t>
            </a:r>
            <a:endParaRPr sz="1900" dirty="0">
              <a:latin typeface="Arial Black"/>
              <a:cs typeface="Arial Black"/>
            </a:endParaRPr>
          </a:p>
        </p:txBody>
      </p:sp>
      <p:sp>
        <p:nvSpPr>
          <p:cNvPr id="6" name="Rectangle 5"/>
          <p:cNvSpPr/>
          <p:nvPr/>
        </p:nvSpPr>
        <p:spPr>
          <a:xfrm>
            <a:off x="381000" y="3009900"/>
            <a:ext cx="15320131" cy="6400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3200" dirty="0" smtClean="0"/>
              <a:t>Despite strong international evidence on teacher–student collaboration, very little research has been carried out in Seychelles, especially in senior secondary classrooms in </a:t>
            </a:r>
            <a:r>
              <a:rPr lang="en-US" sz="3200" dirty="0" err="1" smtClean="0"/>
              <a:t>Anse</a:t>
            </a:r>
            <a:r>
              <a:rPr lang="en-US" sz="3200" dirty="0" smtClean="0"/>
              <a:t> Royale. We still do not fully understand how collaboration, motivation, and engagement work together in different subjects, nor the unique challenges and supports that exist in a small-island school system. This study aims to fill that gap by using a mixed-methods approach to gather meaningful evidence and develop practical strategies tailored to the local context.</a:t>
            </a:r>
            <a:endParaRPr lang="en-US" sz="3200" dirty="0"/>
          </a:p>
        </p:txBody>
      </p:sp>
      <p:sp>
        <p:nvSpPr>
          <p:cNvPr id="23" name="Rectangle 22"/>
          <p:cNvSpPr/>
          <p:nvPr/>
        </p:nvSpPr>
        <p:spPr>
          <a:xfrm>
            <a:off x="381000" y="954314"/>
            <a:ext cx="9220200" cy="1447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5400" dirty="0" smtClean="0"/>
              <a:t>Gap Identification</a:t>
            </a:r>
            <a:endParaRPr lang="en-US" sz="5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object 7"/>
          <p:cNvSpPr/>
          <p:nvPr/>
        </p:nvSpPr>
        <p:spPr>
          <a:xfrm>
            <a:off x="0" y="0"/>
            <a:ext cx="18288000" cy="4027170"/>
          </a:xfrm>
          <a:custGeom>
            <a:avLst/>
            <a:gdLst/>
            <a:ahLst/>
            <a:cxnLst/>
            <a:rect l="l" t="t" r="r" b="b"/>
            <a:pathLst>
              <a:path w="18288000" h="4027170">
                <a:moveTo>
                  <a:pt x="18288000" y="12"/>
                </a:moveTo>
                <a:lnTo>
                  <a:pt x="16268815" y="0"/>
                </a:lnTo>
                <a:lnTo>
                  <a:pt x="15172360" y="12"/>
                </a:lnTo>
                <a:lnTo>
                  <a:pt x="13575538" y="12"/>
                </a:lnTo>
                <a:lnTo>
                  <a:pt x="0" y="12"/>
                </a:lnTo>
                <a:lnTo>
                  <a:pt x="0" y="371487"/>
                </a:lnTo>
                <a:lnTo>
                  <a:pt x="13699363" y="371487"/>
                </a:lnTo>
                <a:lnTo>
                  <a:pt x="14281430" y="2117674"/>
                </a:lnTo>
                <a:lnTo>
                  <a:pt x="16245320" y="2117674"/>
                </a:lnTo>
                <a:lnTo>
                  <a:pt x="18287988" y="4026712"/>
                </a:lnTo>
                <a:lnTo>
                  <a:pt x="18287988" y="2117674"/>
                </a:lnTo>
                <a:lnTo>
                  <a:pt x="18288000" y="12"/>
                </a:lnTo>
                <a:close/>
              </a:path>
            </a:pathLst>
          </a:custGeom>
          <a:solidFill>
            <a:schemeClr val="accent2"/>
          </a:solidFill>
        </p:spPr>
        <p:txBody>
          <a:bodyPr wrap="square" lIns="0" tIns="0" rIns="0" bIns="0" rtlCol="0"/>
          <a:lstStyle/>
          <a:p>
            <a:endParaRPr/>
          </a:p>
        </p:txBody>
      </p:sp>
      <p:sp>
        <p:nvSpPr>
          <p:cNvPr id="16" name="object 16"/>
          <p:cNvSpPr txBox="1">
            <a:spLocks noGrp="1"/>
          </p:cNvSpPr>
          <p:nvPr>
            <p:ph type="sldNum" sz="quarter" idx="7"/>
          </p:nvPr>
        </p:nvSpPr>
        <p:spPr>
          <a:prstGeom prst="rect">
            <a:avLst/>
          </a:prstGeom>
        </p:spPr>
        <p:txBody>
          <a:bodyPr vert="horz" wrap="square" lIns="0" tIns="0" rIns="0" bIns="0" rtlCol="0">
            <a:spAutoFit/>
          </a:bodyPr>
          <a:lstStyle/>
          <a:p>
            <a:pPr marL="12700">
              <a:lnSpc>
                <a:spcPts val="2685"/>
              </a:lnSpc>
            </a:pPr>
            <a:r>
              <a:rPr lang="en-US" spc="245" dirty="0" err="1"/>
              <a:t>G.p</a:t>
            </a:r>
            <a:r>
              <a:rPr spc="180" dirty="0"/>
              <a:t> </a:t>
            </a:r>
            <a:r>
              <a:rPr spc="285" dirty="0"/>
              <a:t>Tech</a:t>
            </a:r>
            <a:r>
              <a:rPr spc="185" dirty="0"/>
              <a:t> </a:t>
            </a:r>
            <a:r>
              <a:rPr dirty="0"/>
              <a:t>|</a:t>
            </a:r>
            <a:r>
              <a:rPr spc="185" dirty="0"/>
              <a:t> </a:t>
            </a:r>
            <a:fld id="{81D60167-4931-47E6-BA6A-407CBD079E47}" type="slidenum">
              <a:rPr spc="225" dirty="0"/>
              <a:t>13</a:t>
            </a:fld>
            <a:endParaRPr spc="225" dirty="0"/>
          </a:p>
        </p:txBody>
      </p:sp>
      <p:sp>
        <p:nvSpPr>
          <p:cNvPr id="13" name="object 13"/>
          <p:cNvSpPr txBox="1">
            <a:spLocks noGrp="1"/>
          </p:cNvSpPr>
          <p:nvPr>
            <p:ph type="title"/>
          </p:nvPr>
        </p:nvSpPr>
        <p:spPr>
          <a:xfrm>
            <a:off x="12742109" y="3434402"/>
            <a:ext cx="1880870" cy="482600"/>
          </a:xfrm>
          <a:prstGeom prst="rect">
            <a:avLst/>
          </a:prstGeom>
        </p:spPr>
        <p:txBody>
          <a:bodyPr vert="horz" wrap="square" lIns="0" tIns="12700" rIns="0" bIns="0" rtlCol="0">
            <a:spAutoFit/>
          </a:bodyPr>
          <a:lstStyle/>
          <a:p>
            <a:pPr marL="12700">
              <a:lnSpc>
                <a:spcPct val="100000"/>
              </a:lnSpc>
              <a:spcBef>
                <a:spcPts val="100"/>
              </a:spcBef>
            </a:pPr>
            <a:r>
              <a:rPr sz="3000" spc="-10" dirty="0">
                <a:latin typeface="Calibri"/>
                <a:cs typeface="Calibri"/>
              </a:rPr>
              <a:t>FUNCTIONS</a:t>
            </a:r>
            <a:endParaRPr sz="3000" dirty="0">
              <a:latin typeface="Calibri"/>
              <a:cs typeface="Calibri"/>
            </a:endParaRPr>
          </a:p>
        </p:txBody>
      </p:sp>
      <p:pic>
        <p:nvPicPr>
          <p:cNvPr id="17" name="Picture 16">
            <a:extLst>
              <a:ext uri="{FF2B5EF4-FFF2-40B4-BE49-F238E27FC236}">
                <a16:creationId xmlns:a16="http://schemas.microsoft.com/office/drawing/2014/main" id="{408B834D-EAAB-5384-65C6-3E0951F7D3B6}"/>
              </a:ext>
            </a:extLst>
          </p:cNvPr>
          <p:cNvPicPr>
            <a:picLocks noChangeAspect="1"/>
          </p:cNvPicPr>
          <p:nvPr/>
        </p:nvPicPr>
        <p:blipFill>
          <a:blip r:embed="rId2"/>
          <a:stretch>
            <a:fillRect/>
          </a:stretch>
        </p:blipFill>
        <p:spPr>
          <a:xfrm>
            <a:off x="14374368" y="0"/>
            <a:ext cx="3913632" cy="952500"/>
          </a:xfrm>
          <a:prstGeom prst="rect">
            <a:avLst/>
          </a:prstGeom>
        </p:spPr>
      </p:pic>
      <p:sp>
        <p:nvSpPr>
          <p:cNvPr id="8" name="object 31">
            <a:extLst>
              <a:ext uri="{FF2B5EF4-FFF2-40B4-BE49-F238E27FC236}">
                <a16:creationId xmlns:a16="http://schemas.microsoft.com/office/drawing/2014/main" id="{207AFD49-1B11-4409-1CB1-C94AC157914D}"/>
              </a:ext>
            </a:extLst>
          </p:cNvPr>
          <p:cNvSpPr txBox="1"/>
          <p:nvPr/>
        </p:nvSpPr>
        <p:spPr>
          <a:xfrm>
            <a:off x="228600" y="9867900"/>
            <a:ext cx="5936615" cy="305212"/>
          </a:xfrm>
          <a:prstGeom prst="rect">
            <a:avLst/>
          </a:prstGeom>
        </p:spPr>
        <p:txBody>
          <a:bodyPr vert="horz" wrap="square" lIns="0" tIns="12700" rIns="0" bIns="0" rtlCol="0">
            <a:spAutoFit/>
          </a:bodyPr>
          <a:lstStyle/>
          <a:p>
            <a:pPr marL="12700">
              <a:lnSpc>
                <a:spcPct val="100000"/>
              </a:lnSpc>
              <a:spcBef>
                <a:spcPts val="100"/>
              </a:spcBef>
            </a:pPr>
            <a:r>
              <a:rPr sz="1900" spc="-130" dirty="0">
                <a:solidFill>
                  <a:srgbClr val="780F99"/>
                </a:solidFill>
                <a:latin typeface="Arial Black"/>
                <a:cs typeface="Arial Black"/>
              </a:rPr>
              <a:t>Designed</a:t>
            </a:r>
            <a:r>
              <a:rPr sz="1900" spc="-155" dirty="0">
                <a:solidFill>
                  <a:srgbClr val="780F99"/>
                </a:solidFill>
                <a:latin typeface="Arial Black"/>
                <a:cs typeface="Arial Black"/>
              </a:rPr>
              <a:t> </a:t>
            </a:r>
            <a:r>
              <a:rPr sz="1900" spc="-110" dirty="0">
                <a:solidFill>
                  <a:srgbClr val="780F99"/>
                </a:solidFill>
                <a:latin typeface="Arial Black"/>
                <a:cs typeface="Arial Black"/>
              </a:rPr>
              <a:t>and</a:t>
            </a:r>
            <a:r>
              <a:rPr sz="1900" spc="-155" dirty="0">
                <a:solidFill>
                  <a:srgbClr val="780F99"/>
                </a:solidFill>
                <a:latin typeface="Arial Black"/>
                <a:cs typeface="Arial Black"/>
              </a:rPr>
              <a:t> </a:t>
            </a:r>
            <a:r>
              <a:rPr sz="1900" spc="-125" dirty="0">
                <a:solidFill>
                  <a:srgbClr val="780F99"/>
                </a:solidFill>
                <a:latin typeface="Arial Black"/>
                <a:cs typeface="Arial Black"/>
              </a:rPr>
              <a:t>Presented</a:t>
            </a:r>
            <a:r>
              <a:rPr sz="1900" spc="-150" dirty="0">
                <a:solidFill>
                  <a:srgbClr val="780F99"/>
                </a:solidFill>
                <a:latin typeface="Arial Black"/>
                <a:cs typeface="Arial Black"/>
              </a:rPr>
              <a:t> </a:t>
            </a:r>
            <a:r>
              <a:rPr sz="1900" spc="-65" dirty="0">
                <a:solidFill>
                  <a:srgbClr val="780F99"/>
                </a:solidFill>
                <a:latin typeface="Arial Black"/>
                <a:cs typeface="Arial Black"/>
              </a:rPr>
              <a:t>by</a:t>
            </a:r>
            <a:r>
              <a:rPr sz="1900" spc="-155" dirty="0">
                <a:solidFill>
                  <a:srgbClr val="780F99"/>
                </a:solidFill>
                <a:latin typeface="Arial Black"/>
                <a:cs typeface="Arial Black"/>
              </a:rPr>
              <a:t> </a:t>
            </a:r>
            <a:r>
              <a:rPr lang="en-US" sz="1900" spc="-100" dirty="0">
                <a:solidFill>
                  <a:srgbClr val="780F99"/>
                </a:solidFill>
                <a:latin typeface="Arial Black"/>
                <a:cs typeface="Arial Black"/>
              </a:rPr>
              <a:t>Godspower Williams</a:t>
            </a:r>
            <a:endParaRPr sz="1900" dirty="0">
              <a:latin typeface="Arial Black"/>
              <a:cs typeface="Arial Black"/>
            </a:endParaRPr>
          </a:p>
        </p:txBody>
      </p:sp>
      <p:sp>
        <p:nvSpPr>
          <p:cNvPr id="18" name="Rectangle 17"/>
          <p:cNvSpPr/>
          <p:nvPr/>
        </p:nvSpPr>
        <p:spPr>
          <a:xfrm>
            <a:off x="228600" y="3314699"/>
            <a:ext cx="16535400" cy="61540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57200" indent="-457200">
              <a:buFont typeface="Wingdings" panose="05000000000000000000" pitchFamily="2" charset="2"/>
              <a:buChar char="v"/>
            </a:pPr>
            <a:r>
              <a:rPr lang="en-US" sz="3200" dirty="0" smtClean="0"/>
              <a:t>This study will utilize a mixed-methodological approach, which implies that it combines both quantitative and qualitative methods. By using this method, findings can be validated, thereby producing more reliable results and offering practical guidance that schools can use to improve teaching and learning.</a:t>
            </a:r>
          </a:p>
          <a:p>
            <a:pPr marL="457200" indent="-457200">
              <a:buFont typeface="Wingdings" panose="05000000000000000000" pitchFamily="2" charset="2"/>
              <a:buChar char="v"/>
            </a:pPr>
            <a:r>
              <a:rPr lang="en-US" sz="3200" dirty="0" smtClean="0"/>
              <a:t>A mixed-method study allows a combination of the depth of qualitative insights (WHY) and quantitative  (Numbers, what). Thereby, bridging numerical patterns with lived experience.</a:t>
            </a:r>
          </a:p>
          <a:p>
            <a:endParaRPr lang="en-US" sz="3200" dirty="0">
              <a:solidFill>
                <a:schemeClr val="lt1"/>
              </a:solidFill>
            </a:endParaRPr>
          </a:p>
          <a:p>
            <a:pPr marL="457200" indent="-457200">
              <a:buFont typeface="Wingdings" panose="05000000000000000000" pitchFamily="2" charset="2"/>
              <a:buChar char="v"/>
            </a:pPr>
            <a:endParaRPr lang="en-US" sz="3200" dirty="0">
              <a:solidFill>
                <a:schemeClr val="lt1"/>
              </a:solidFill>
            </a:endParaRPr>
          </a:p>
        </p:txBody>
      </p:sp>
      <p:sp>
        <p:nvSpPr>
          <p:cNvPr id="19" name="Rectangle 18"/>
          <p:cNvSpPr/>
          <p:nvPr/>
        </p:nvSpPr>
        <p:spPr>
          <a:xfrm>
            <a:off x="228600" y="723900"/>
            <a:ext cx="10287000" cy="1066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GB" sz="5400" dirty="0">
                <a:solidFill>
                  <a:schemeClr val="lt1"/>
                </a:solidFill>
              </a:rPr>
              <a:t>CHAPTER THREE: METHODOLOGY </a:t>
            </a:r>
            <a:endParaRPr lang="en-US" sz="5400" dirty="0"/>
          </a:p>
        </p:txBody>
      </p:sp>
      <p:sp>
        <p:nvSpPr>
          <p:cNvPr id="20" name="Rectangle 19"/>
          <p:cNvSpPr/>
          <p:nvPr/>
        </p:nvSpPr>
        <p:spPr>
          <a:xfrm>
            <a:off x="228600" y="2019300"/>
            <a:ext cx="5715000" cy="1066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5400" dirty="0">
                <a:solidFill>
                  <a:schemeClr val="lt1"/>
                </a:solidFill>
                <a:latin typeface="+mn-lt"/>
                <a:ea typeface="+mn-ea"/>
                <a:cs typeface="+mn-cs"/>
              </a:rPr>
              <a:t>Research Design</a:t>
            </a:r>
            <a:endParaRPr lang="en-US" sz="5400" dirty="0">
              <a:solidFill>
                <a:schemeClr val="lt1"/>
              </a:solidFill>
              <a:latin typeface="+mn-lt"/>
              <a:ea typeface="+mn-ea"/>
              <a:cs typeface="+mn-c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object 7"/>
          <p:cNvSpPr/>
          <p:nvPr/>
        </p:nvSpPr>
        <p:spPr>
          <a:xfrm>
            <a:off x="0" y="0"/>
            <a:ext cx="18288000" cy="4027170"/>
          </a:xfrm>
          <a:custGeom>
            <a:avLst/>
            <a:gdLst/>
            <a:ahLst/>
            <a:cxnLst/>
            <a:rect l="l" t="t" r="r" b="b"/>
            <a:pathLst>
              <a:path w="18288000" h="4027170">
                <a:moveTo>
                  <a:pt x="18288000" y="12"/>
                </a:moveTo>
                <a:lnTo>
                  <a:pt x="16268815" y="0"/>
                </a:lnTo>
                <a:lnTo>
                  <a:pt x="15172360" y="12"/>
                </a:lnTo>
                <a:lnTo>
                  <a:pt x="13575538" y="12"/>
                </a:lnTo>
                <a:lnTo>
                  <a:pt x="0" y="12"/>
                </a:lnTo>
                <a:lnTo>
                  <a:pt x="0" y="371487"/>
                </a:lnTo>
                <a:lnTo>
                  <a:pt x="13699363" y="371487"/>
                </a:lnTo>
                <a:lnTo>
                  <a:pt x="14281430" y="2117674"/>
                </a:lnTo>
                <a:lnTo>
                  <a:pt x="16245320" y="2117674"/>
                </a:lnTo>
                <a:lnTo>
                  <a:pt x="18287988" y="4026712"/>
                </a:lnTo>
                <a:lnTo>
                  <a:pt x="18287988" y="2117674"/>
                </a:lnTo>
                <a:lnTo>
                  <a:pt x="18288000" y="12"/>
                </a:lnTo>
                <a:close/>
              </a:path>
            </a:pathLst>
          </a:custGeom>
          <a:solidFill>
            <a:schemeClr val="accent2"/>
          </a:solidFill>
        </p:spPr>
        <p:txBody>
          <a:bodyPr wrap="square" lIns="0" tIns="0" rIns="0" bIns="0" rtlCol="0"/>
          <a:lstStyle/>
          <a:p>
            <a:endParaRPr/>
          </a:p>
        </p:txBody>
      </p:sp>
      <p:sp>
        <p:nvSpPr>
          <p:cNvPr id="14" name="object 14"/>
          <p:cNvSpPr txBox="1">
            <a:spLocks noGrp="1"/>
          </p:cNvSpPr>
          <p:nvPr>
            <p:ph type="title"/>
          </p:nvPr>
        </p:nvSpPr>
        <p:spPr>
          <a:xfrm>
            <a:off x="3736211" y="3466571"/>
            <a:ext cx="2062480" cy="482600"/>
          </a:xfrm>
          <a:prstGeom prst="rect">
            <a:avLst/>
          </a:prstGeom>
        </p:spPr>
        <p:txBody>
          <a:bodyPr vert="horz" wrap="square" lIns="0" tIns="12700" rIns="0" bIns="0" rtlCol="0">
            <a:spAutoFit/>
          </a:bodyPr>
          <a:lstStyle/>
          <a:p>
            <a:pPr marL="12700">
              <a:lnSpc>
                <a:spcPct val="100000"/>
              </a:lnSpc>
              <a:spcBef>
                <a:spcPts val="100"/>
              </a:spcBef>
            </a:pPr>
            <a:r>
              <a:rPr sz="3000" dirty="0">
                <a:latin typeface="Calibri"/>
                <a:cs typeface="Calibri"/>
              </a:rPr>
              <a:t>NAMED </a:t>
            </a:r>
            <a:r>
              <a:rPr sz="3000" spc="-20" dirty="0">
                <a:latin typeface="Calibri"/>
                <a:cs typeface="Calibri"/>
              </a:rPr>
              <a:t>CELL</a:t>
            </a:r>
            <a:endParaRPr sz="3000">
              <a:latin typeface="Calibri"/>
              <a:cs typeface="Calibri"/>
            </a:endParaRPr>
          </a:p>
        </p:txBody>
      </p:sp>
      <p:sp>
        <p:nvSpPr>
          <p:cNvPr id="24" name="object 24"/>
          <p:cNvSpPr txBox="1">
            <a:spLocks noGrp="1"/>
          </p:cNvSpPr>
          <p:nvPr>
            <p:ph type="sldNum" sz="quarter" idx="7"/>
          </p:nvPr>
        </p:nvSpPr>
        <p:spPr>
          <a:prstGeom prst="rect">
            <a:avLst/>
          </a:prstGeom>
        </p:spPr>
        <p:txBody>
          <a:bodyPr vert="horz" wrap="square" lIns="0" tIns="0" rIns="0" bIns="0" rtlCol="0">
            <a:spAutoFit/>
          </a:bodyPr>
          <a:lstStyle/>
          <a:p>
            <a:pPr marL="12700">
              <a:lnSpc>
                <a:spcPts val="2685"/>
              </a:lnSpc>
            </a:pPr>
            <a:r>
              <a:rPr lang="en-US" spc="245" dirty="0" err="1"/>
              <a:t>G.p</a:t>
            </a:r>
            <a:r>
              <a:rPr spc="180" dirty="0"/>
              <a:t> </a:t>
            </a:r>
            <a:r>
              <a:rPr spc="285" dirty="0"/>
              <a:t>Tech</a:t>
            </a:r>
            <a:r>
              <a:rPr spc="185" dirty="0"/>
              <a:t> </a:t>
            </a:r>
            <a:r>
              <a:rPr dirty="0"/>
              <a:t>|</a:t>
            </a:r>
            <a:r>
              <a:rPr spc="185" dirty="0"/>
              <a:t> </a:t>
            </a:r>
            <a:fld id="{81D60167-4931-47E6-BA6A-407CBD079E47}" type="slidenum">
              <a:rPr spc="225" dirty="0"/>
              <a:t>14</a:t>
            </a:fld>
            <a:endParaRPr spc="225" dirty="0"/>
          </a:p>
        </p:txBody>
      </p:sp>
      <p:pic>
        <p:nvPicPr>
          <p:cNvPr id="25" name="Picture 24">
            <a:extLst>
              <a:ext uri="{FF2B5EF4-FFF2-40B4-BE49-F238E27FC236}">
                <a16:creationId xmlns:a16="http://schemas.microsoft.com/office/drawing/2014/main" id="{A4CB18F3-59CB-6F8F-A3E8-6FF2433F59C9}"/>
              </a:ext>
            </a:extLst>
          </p:cNvPr>
          <p:cNvPicPr>
            <a:picLocks noChangeAspect="1"/>
          </p:cNvPicPr>
          <p:nvPr/>
        </p:nvPicPr>
        <p:blipFill>
          <a:blip r:embed="rId2"/>
          <a:stretch>
            <a:fillRect/>
          </a:stretch>
        </p:blipFill>
        <p:spPr>
          <a:xfrm>
            <a:off x="14374368" y="0"/>
            <a:ext cx="3913632" cy="952500"/>
          </a:xfrm>
          <a:prstGeom prst="rect">
            <a:avLst/>
          </a:prstGeom>
        </p:spPr>
      </p:pic>
      <p:sp>
        <p:nvSpPr>
          <p:cNvPr id="6" name="object 31">
            <a:extLst>
              <a:ext uri="{FF2B5EF4-FFF2-40B4-BE49-F238E27FC236}">
                <a16:creationId xmlns:a16="http://schemas.microsoft.com/office/drawing/2014/main" id="{D226E5A7-6C04-9E01-42E3-0369BABD58DC}"/>
              </a:ext>
            </a:extLst>
          </p:cNvPr>
          <p:cNvSpPr txBox="1"/>
          <p:nvPr/>
        </p:nvSpPr>
        <p:spPr>
          <a:xfrm>
            <a:off x="997585" y="9907884"/>
            <a:ext cx="5936615" cy="305212"/>
          </a:xfrm>
          <a:prstGeom prst="rect">
            <a:avLst/>
          </a:prstGeom>
        </p:spPr>
        <p:txBody>
          <a:bodyPr vert="horz" wrap="square" lIns="0" tIns="12700" rIns="0" bIns="0" rtlCol="0">
            <a:spAutoFit/>
          </a:bodyPr>
          <a:lstStyle/>
          <a:p>
            <a:pPr marL="12700">
              <a:lnSpc>
                <a:spcPct val="100000"/>
              </a:lnSpc>
              <a:spcBef>
                <a:spcPts val="100"/>
              </a:spcBef>
            </a:pPr>
            <a:r>
              <a:rPr sz="1900" spc="-130" dirty="0">
                <a:solidFill>
                  <a:srgbClr val="780F99"/>
                </a:solidFill>
                <a:latin typeface="Arial Black"/>
                <a:cs typeface="Arial Black"/>
              </a:rPr>
              <a:t>Designed</a:t>
            </a:r>
            <a:r>
              <a:rPr sz="1900" spc="-155" dirty="0">
                <a:solidFill>
                  <a:srgbClr val="780F99"/>
                </a:solidFill>
                <a:latin typeface="Arial Black"/>
                <a:cs typeface="Arial Black"/>
              </a:rPr>
              <a:t> </a:t>
            </a:r>
            <a:r>
              <a:rPr sz="1900" spc="-110" dirty="0">
                <a:solidFill>
                  <a:srgbClr val="780F99"/>
                </a:solidFill>
                <a:latin typeface="Arial Black"/>
                <a:cs typeface="Arial Black"/>
              </a:rPr>
              <a:t>and</a:t>
            </a:r>
            <a:r>
              <a:rPr sz="1900" spc="-155" dirty="0">
                <a:solidFill>
                  <a:srgbClr val="780F99"/>
                </a:solidFill>
                <a:latin typeface="Arial Black"/>
                <a:cs typeface="Arial Black"/>
              </a:rPr>
              <a:t> </a:t>
            </a:r>
            <a:r>
              <a:rPr sz="1900" spc="-125" dirty="0">
                <a:solidFill>
                  <a:srgbClr val="780F99"/>
                </a:solidFill>
                <a:latin typeface="Arial Black"/>
                <a:cs typeface="Arial Black"/>
              </a:rPr>
              <a:t>Presented</a:t>
            </a:r>
            <a:r>
              <a:rPr sz="1900" spc="-150" dirty="0">
                <a:solidFill>
                  <a:srgbClr val="780F99"/>
                </a:solidFill>
                <a:latin typeface="Arial Black"/>
                <a:cs typeface="Arial Black"/>
              </a:rPr>
              <a:t> </a:t>
            </a:r>
            <a:r>
              <a:rPr sz="1900" spc="-65" dirty="0">
                <a:solidFill>
                  <a:srgbClr val="780F99"/>
                </a:solidFill>
                <a:latin typeface="Arial Black"/>
                <a:cs typeface="Arial Black"/>
              </a:rPr>
              <a:t>by</a:t>
            </a:r>
            <a:r>
              <a:rPr sz="1900" spc="-155" dirty="0">
                <a:solidFill>
                  <a:srgbClr val="780F99"/>
                </a:solidFill>
                <a:latin typeface="Arial Black"/>
                <a:cs typeface="Arial Black"/>
              </a:rPr>
              <a:t> </a:t>
            </a:r>
            <a:r>
              <a:rPr lang="en-US" sz="1900" spc="-100" dirty="0">
                <a:solidFill>
                  <a:srgbClr val="780F99"/>
                </a:solidFill>
                <a:latin typeface="Arial Black"/>
                <a:cs typeface="Arial Black"/>
              </a:rPr>
              <a:t>Godspower Williams</a:t>
            </a:r>
            <a:endParaRPr sz="1900" dirty="0">
              <a:latin typeface="Arial Black"/>
              <a:cs typeface="Arial Black"/>
            </a:endParaRPr>
          </a:p>
        </p:txBody>
      </p:sp>
      <p:sp>
        <p:nvSpPr>
          <p:cNvPr id="8" name="Rectangle 7"/>
          <p:cNvSpPr/>
          <p:nvPr/>
        </p:nvSpPr>
        <p:spPr>
          <a:xfrm>
            <a:off x="304800" y="2819400"/>
            <a:ext cx="16078200" cy="6896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3200" dirty="0">
                <a:solidFill>
                  <a:schemeClr val="lt1"/>
                </a:solidFill>
                <a:latin typeface="+mn-lt"/>
                <a:ea typeface="+mn-ea"/>
                <a:cs typeface="+mn-cs"/>
              </a:rPr>
              <a:t>This study will be carried out in </a:t>
            </a:r>
            <a:r>
              <a:rPr lang="en-GB" sz="3200" dirty="0" err="1">
                <a:solidFill>
                  <a:schemeClr val="lt1"/>
                </a:solidFill>
                <a:latin typeface="+mn-lt"/>
                <a:ea typeface="+mn-ea"/>
                <a:cs typeface="+mn-cs"/>
              </a:rPr>
              <a:t>Anse</a:t>
            </a:r>
            <a:r>
              <a:rPr lang="en-GB" sz="3200" dirty="0">
                <a:solidFill>
                  <a:schemeClr val="lt1"/>
                </a:solidFill>
                <a:latin typeface="+mn-lt"/>
                <a:ea typeface="+mn-ea"/>
                <a:cs typeface="+mn-cs"/>
              </a:rPr>
              <a:t> Royale Secondary School located at </a:t>
            </a:r>
            <a:r>
              <a:rPr lang="en-GB" sz="3200" dirty="0" err="1">
                <a:solidFill>
                  <a:schemeClr val="lt1"/>
                </a:solidFill>
                <a:latin typeface="+mn-lt"/>
                <a:ea typeface="+mn-ea"/>
                <a:cs typeface="+mn-cs"/>
              </a:rPr>
              <a:t>Anse</a:t>
            </a:r>
            <a:r>
              <a:rPr lang="en-GB" sz="3200" dirty="0">
                <a:solidFill>
                  <a:schemeClr val="lt1"/>
                </a:solidFill>
                <a:latin typeface="+mn-lt"/>
                <a:ea typeface="+mn-ea"/>
                <a:cs typeface="+mn-cs"/>
              </a:rPr>
              <a:t> Royale District, the south-east coast of </a:t>
            </a:r>
            <a:r>
              <a:rPr lang="en-GB" sz="3200" dirty="0" err="1">
                <a:solidFill>
                  <a:schemeClr val="lt1"/>
                </a:solidFill>
                <a:latin typeface="+mn-lt"/>
                <a:ea typeface="+mn-ea"/>
                <a:cs typeface="+mn-cs"/>
              </a:rPr>
              <a:t>Mahé</a:t>
            </a:r>
            <a:r>
              <a:rPr lang="en-GB" sz="3200" dirty="0">
                <a:solidFill>
                  <a:schemeClr val="lt1"/>
                </a:solidFill>
                <a:latin typeface="+mn-lt"/>
                <a:ea typeface="+mn-ea"/>
                <a:cs typeface="+mn-cs"/>
              </a:rPr>
              <a:t> Island, Seychelles. </a:t>
            </a:r>
            <a:r>
              <a:rPr lang="en-US" sz="3200" dirty="0">
                <a:solidFill>
                  <a:schemeClr val="lt1"/>
                </a:solidFill>
                <a:latin typeface="+mn-lt"/>
                <a:ea typeface="+mn-ea"/>
                <a:cs typeface="+mn-cs"/>
              </a:rPr>
              <a:t>Seychelles is famous for its beautiful natural surroundings, diverse population, and high standard of living. Tourism, fishing, financial services, and new Blue Economy industries are the key drivers of its economy. Sustainable growth and protecting the environment are still at the heart of its economic strategy.</a:t>
            </a:r>
          </a:p>
          <a:p>
            <a:r>
              <a:rPr lang="en-GB" sz="3200" dirty="0" err="1">
                <a:solidFill>
                  <a:schemeClr val="lt1"/>
                </a:solidFill>
                <a:latin typeface="+mn-lt"/>
                <a:ea typeface="+mn-ea"/>
                <a:cs typeface="+mn-cs"/>
              </a:rPr>
              <a:t>Anse</a:t>
            </a:r>
            <a:r>
              <a:rPr lang="en-GB" sz="3200" dirty="0">
                <a:solidFill>
                  <a:schemeClr val="lt1"/>
                </a:solidFill>
                <a:latin typeface="+mn-lt"/>
                <a:ea typeface="+mn-ea"/>
                <a:cs typeface="+mn-cs"/>
              </a:rPr>
              <a:t> Royale District encompasses a collection of senior secondary classes that cater to a community characterised by its social and economic diversity. The educational institutions function within the parameters set by national policy frameworks while preserving a degree of local autonomy in their classroom practices. </a:t>
            </a:r>
            <a:endParaRPr lang="en-US" sz="3200" dirty="0">
              <a:solidFill>
                <a:schemeClr val="lt1"/>
              </a:solidFill>
              <a:latin typeface="+mn-lt"/>
              <a:ea typeface="+mn-ea"/>
              <a:cs typeface="+mn-cs"/>
            </a:endParaRPr>
          </a:p>
          <a:p>
            <a:r>
              <a:rPr lang="en-GB" sz="3200" dirty="0" err="1">
                <a:solidFill>
                  <a:schemeClr val="lt1"/>
                </a:solidFill>
                <a:latin typeface="+mn-lt"/>
                <a:ea typeface="+mn-ea"/>
                <a:cs typeface="+mn-cs"/>
              </a:rPr>
              <a:t>Anse</a:t>
            </a:r>
            <a:r>
              <a:rPr lang="en-GB" sz="3200" dirty="0">
                <a:solidFill>
                  <a:schemeClr val="lt1"/>
                </a:solidFill>
                <a:latin typeface="+mn-lt"/>
                <a:ea typeface="+mn-ea"/>
                <a:cs typeface="+mn-cs"/>
              </a:rPr>
              <a:t> Royale Secondary School is well-suited for examining collaborative learning, as it features moderate class sizes and facilitates consistent interaction between educators and students, thereby fostering effective co-regulation and feedback mechanisms.</a:t>
            </a:r>
            <a:endParaRPr lang="en-US" sz="3200" dirty="0">
              <a:solidFill>
                <a:schemeClr val="lt1"/>
              </a:solidFill>
              <a:latin typeface="+mn-lt"/>
              <a:ea typeface="+mn-ea"/>
              <a:cs typeface="+mn-cs"/>
            </a:endParaRPr>
          </a:p>
        </p:txBody>
      </p:sp>
      <p:sp>
        <p:nvSpPr>
          <p:cNvPr id="23" name="Rectangle 22"/>
          <p:cNvSpPr/>
          <p:nvPr/>
        </p:nvSpPr>
        <p:spPr>
          <a:xfrm>
            <a:off x="304800" y="647700"/>
            <a:ext cx="6324600" cy="1524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5400" dirty="0">
                <a:solidFill>
                  <a:schemeClr val="lt1"/>
                </a:solidFill>
                <a:latin typeface="+mn-lt"/>
                <a:ea typeface="+mn-ea"/>
                <a:cs typeface="+mn-cs"/>
              </a:rPr>
              <a:t>Study Area</a:t>
            </a:r>
            <a:endParaRPr lang="en-US" sz="5400" dirty="0">
              <a:solidFill>
                <a:schemeClr val="lt1"/>
              </a:solidFill>
              <a:latin typeface="+mn-lt"/>
              <a:ea typeface="+mn-ea"/>
              <a:cs typeface="+mn-c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object 9"/>
          <p:cNvSpPr/>
          <p:nvPr/>
        </p:nvSpPr>
        <p:spPr>
          <a:xfrm>
            <a:off x="13635863" y="0"/>
            <a:ext cx="4652645" cy="3846195"/>
          </a:xfrm>
          <a:custGeom>
            <a:avLst/>
            <a:gdLst/>
            <a:ahLst/>
            <a:cxnLst/>
            <a:rect l="l" t="t" r="r" b="b"/>
            <a:pathLst>
              <a:path w="4652644" h="3846195">
                <a:moveTo>
                  <a:pt x="4652137" y="12"/>
                </a:moveTo>
                <a:lnTo>
                  <a:pt x="2463825" y="0"/>
                </a:lnTo>
                <a:lnTo>
                  <a:pt x="0" y="12"/>
                </a:lnTo>
                <a:lnTo>
                  <a:pt x="645566" y="1936699"/>
                </a:lnTo>
                <a:lnTo>
                  <a:pt x="2609456" y="1936699"/>
                </a:lnTo>
                <a:lnTo>
                  <a:pt x="4652124" y="3845737"/>
                </a:lnTo>
                <a:lnTo>
                  <a:pt x="4652124" y="1936699"/>
                </a:lnTo>
                <a:lnTo>
                  <a:pt x="4652137" y="12"/>
                </a:lnTo>
                <a:close/>
              </a:path>
            </a:pathLst>
          </a:custGeom>
          <a:solidFill>
            <a:schemeClr val="accent2"/>
          </a:solidFill>
        </p:spPr>
        <p:txBody>
          <a:bodyPr wrap="square" lIns="0" tIns="0" rIns="0" bIns="0" rtlCol="0"/>
          <a:lstStyle/>
          <a:p>
            <a:endParaRPr/>
          </a:p>
        </p:txBody>
      </p:sp>
      <p:sp>
        <p:nvSpPr>
          <p:cNvPr id="17" name="object 17"/>
          <p:cNvSpPr txBox="1"/>
          <p:nvPr/>
        </p:nvSpPr>
        <p:spPr>
          <a:xfrm>
            <a:off x="12829665" y="2767227"/>
            <a:ext cx="1061085" cy="528320"/>
          </a:xfrm>
          <a:prstGeom prst="rect">
            <a:avLst/>
          </a:prstGeom>
        </p:spPr>
        <p:txBody>
          <a:bodyPr vert="horz" wrap="square" lIns="0" tIns="12700" rIns="0" bIns="0" rtlCol="0">
            <a:spAutoFit/>
          </a:bodyPr>
          <a:lstStyle/>
          <a:p>
            <a:pPr marL="12700">
              <a:lnSpc>
                <a:spcPct val="100000"/>
              </a:lnSpc>
              <a:spcBef>
                <a:spcPts val="100"/>
              </a:spcBef>
            </a:pPr>
            <a:r>
              <a:rPr sz="3300" b="1" spc="180" dirty="0">
                <a:solidFill>
                  <a:srgbClr val="FFFFFF"/>
                </a:solidFill>
                <a:latin typeface="Tahoma"/>
                <a:cs typeface="Tahoma"/>
              </a:rPr>
              <a:t>MAX</a:t>
            </a:r>
            <a:endParaRPr sz="3300">
              <a:latin typeface="Tahoma"/>
              <a:cs typeface="Tahoma"/>
            </a:endParaRPr>
          </a:p>
        </p:txBody>
      </p:sp>
      <p:sp>
        <p:nvSpPr>
          <p:cNvPr id="24" name="object 24"/>
          <p:cNvSpPr txBox="1">
            <a:spLocks noGrp="1"/>
          </p:cNvSpPr>
          <p:nvPr>
            <p:ph type="sldNum" sz="quarter" idx="7"/>
          </p:nvPr>
        </p:nvSpPr>
        <p:spPr>
          <a:prstGeom prst="rect">
            <a:avLst/>
          </a:prstGeom>
        </p:spPr>
        <p:txBody>
          <a:bodyPr vert="horz" wrap="square" lIns="0" tIns="0" rIns="0" bIns="0" rtlCol="0">
            <a:spAutoFit/>
          </a:bodyPr>
          <a:lstStyle/>
          <a:p>
            <a:pPr marL="12700">
              <a:lnSpc>
                <a:spcPts val="2685"/>
              </a:lnSpc>
            </a:pPr>
            <a:r>
              <a:rPr lang="en-US" spc="245" dirty="0" err="1"/>
              <a:t>G.p</a:t>
            </a:r>
            <a:r>
              <a:rPr spc="180" dirty="0"/>
              <a:t> </a:t>
            </a:r>
            <a:r>
              <a:rPr spc="285" dirty="0"/>
              <a:t>Tech</a:t>
            </a:r>
            <a:r>
              <a:rPr spc="185" dirty="0"/>
              <a:t> </a:t>
            </a:r>
            <a:r>
              <a:rPr dirty="0"/>
              <a:t>|</a:t>
            </a:r>
            <a:r>
              <a:rPr spc="185" dirty="0"/>
              <a:t> </a:t>
            </a:r>
            <a:fld id="{81D60167-4931-47E6-BA6A-407CBD079E47}" type="slidenum">
              <a:rPr spc="225" dirty="0"/>
              <a:t>15</a:t>
            </a:fld>
            <a:endParaRPr spc="225" dirty="0"/>
          </a:p>
        </p:txBody>
      </p:sp>
      <p:pic>
        <p:nvPicPr>
          <p:cNvPr id="25" name="Picture 24">
            <a:extLst>
              <a:ext uri="{FF2B5EF4-FFF2-40B4-BE49-F238E27FC236}">
                <a16:creationId xmlns:a16="http://schemas.microsoft.com/office/drawing/2014/main" id="{EAAB1CEB-F2B9-1C9A-F899-EBD88637A20B}"/>
              </a:ext>
            </a:extLst>
          </p:cNvPr>
          <p:cNvPicPr>
            <a:picLocks noChangeAspect="1"/>
          </p:cNvPicPr>
          <p:nvPr/>
        </p:nvPicPr>
        <p:blipFill>
          <a:blip r:embed="rId2"/>
          <a:stretch>
            <a:fillRect/>
          </a:stretch>
        </p:blipFill>
        <p:spPr>
          <a:xfrm>
            <a:off x="14374368" y="0"/>
            <a:ext cx="3913632" cy="952500"/>
          </a:xfrm>
          <a:prstGeom prst="rect">
            <a:avLst/>
          </a:prstGeom>
        </p:spPr>
      </p:pic>
      <p:sp>
        <p:nvSpPr>
          <p:cNvPr id="10" name="object 31">
            <a:extLst>
              <a:ext uri="{FF2B5EF4-FFF2-40B4-BE49-F238E27FC236}">
                <a16:creationId xmlns:a16="http://schemas.microsoft.com/office/drawing/2014/main" id="{67EC75C1-1A7D-09BF-2E05-43826B64FF56}"/>
              </a:ext>
            </a:extLst>
          </p:cNvPr>
          <p:cNvSpPr txBox="1"/>
          <p:nvPr/>
        </p:nvSpPr>
        <p:spPr>
          <a:xfrm>
            <a:off x="381000" y="9867900"/>
            <a:ext cx="5936615" cy="305212"/>
          </a:xfrm>
          <a:prstGeom prst="rect">
            <a:avLst/>
          </a:prstGeom>
        </p:spPr>
        <p:txBody>
          <a:bodyPr vert="horz" wrap="square" lIns="0" tIns="12700" rIns="0" bIns="0" rtlCol="0">
            <a:spAutoFit/>
          </a:bodyPr>
          <a:lstStyle/>
          <a:p>
            <a:pPr marL="12700">
              <a:lnSpc>
                <a:spcPct val="100000"/>
              </a:lnSpc>
              <a:spcBef>
                <a:spcPts val="100"/>
              </a:spcBef>
            </a:pPr>
            <a:r>
              <a:rPr sz="1900" spc="-130" dirty="0">
                <a:solidFill>
                  <a:srgbClr val="780F99"/>
                </a:solidFill>
                <a:latin typeface="Arial Black"/>
                <a:cs typeface="Arial Black"/>
              </a:rPr>
              <a:t>Designed</a:t>
            </a:r>
            <a:r>
              <a:rPr sz="1900" spc="-155" dirty="0">
                <a:solidFill>
                  <a:srgbClr val="780F99"/>
                </a:solidFill>
                <a:latin typeface="Arial Black"/>
                <a:cs typeface="Arial Black"/>
              </a:rPr>
              <a:t> </a:t>
            </a:r>
            <a:r>
              <a:rPr sz="1900" spc="-110" dirty="0">
                <a:solidFill>
                  <a:srgbClr val="780F99"/>
                </a:solidFill>
                <a:latin typeface="Arial Black"/>
                <a:cs typeface="Arial Black"/>
              </a:rPr>
              <a:t>and</a:t>
            </a:r>
            <a:r>
              <a:rPr sz="1900" spc="-155" dirty="0">
                <a:solidFill>
                  <a:srgbClr val="780F99"/>
                </a:solidFill>
                <a:latin typeface="Arial Black"/>
                <a:cs typeface="Arial Black"/>
              </a:rPr>
              <a:t> </a:t>
            </a:r>
            <a:r>
              <a:rPr sz="1900" spc="-125" dirty="0">
                <a:solidFill>
                  <a:srgbClr val="780F99"/>
                </a:solidFill>
                <a:latin typeface="Arial Black"/>
                <a:cs typeface="Arial Black"/>
              </a:rPr>
              <a:t>Presented</a:t>
            </a:r>
            <a:r>
              <a:rPr sz="1900" spc="-150" dirty="0">
                <a:solidFill>
                  <a:srgbClr val="780F99"/>
                </a:solidFill>
                <a:latin typeface="Arial Black"/>
                <a:cs typeface="Arial Black"/>
              </a:rPr>
              <a:t> </a:t>
            </a:r>
            <a:r>
              <a:rPr sz="1900" spc="-65" dirty="0">
                <a:solidFill>
                  <a:srgbClr val="780F99"/>
                </a:solidFill>
                <a:latin typeface="Arial Black"/>
                <a:cs typeface="Arial Black"/>
              </a:rPr>
              <a:t>by</a:t>
            </a:r>
            <a:r>
              <a:rPr sz="1900" spc="-155" dirty="0">
                <a:solidFill>
                  <a:srgbClr val="780F99"/>
                </a:solidFill>
                <a:latin typeface="Arial Black"/>
                <a:cs typeface="Arial Black"/>
              </a:rPr>
              <a:t> </a:t>
            </a:r>
            <a:r>
              <a:rPr lang="en-US" sz="1900" spc="-100" dirty="0">
                <a:solidFill>
                  <a:srgbClr val="780F99"/>
                </a:solidFill>
                <a:latin typeface="Arial Black"/>
                <a:cs typeface="Arial Black"/>
              </a:rPr>
              <a:t>Godspower Williams</a:t>
            </a:r>
            <a:endParaRPr sz="1900" dirty="0">
              <a:latin typeface="Arial Black"/>
              <a:cs typeface="Arial Black"/>
            </a:endParaRPr>
          </a:p>
        </p:txBody>
      </p:sp>
      <p:sp>
        <p:nvSpPr>
          <p:cNvPr id="26" name="Rectangle 25"/>
          <p:cNvSpPr/>
          <p:nvPr/>
        </p:nvSpPr>
        <p:spPr>
          <a:xfrm>
            <a:off x="381000" y="2628900"/>
            <a:ext cx="16154400" cy="6934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3200" dirty="0">
                <a:solidFill>
                  <a:schemeClr val="lt1"/>
                </a:solidFill>
                <a:latin typeface="Cambria" panose="02040503050406030204" pitchFamily="18" charset="0"/>
                <a:ea typeface="Cambria" panose="02040503050406030204" pitchFamily="18" charset="0"/>
              </a:rPr>
              <a:t>The study population </a:t>
            </a:r>
            <a:r>
              <a:rPr lang="en-GB" sz="3200" dirty="0" smtClean="0">
                <a:solidFill>
                  <a:schemeClr val="lt1"/>
                </a:solidFill>
                <a:latin typeface="Cambria" panose="02040503050406030204" pitchFamily="18" charset="0"/>
                <a:ea typeface="Cambria" panose="02040503050406030204" pitchFamily="18" charset="0"/>
              </a:rPr>
              <a:t>is the grade 4 and 5 students of the </a:t>
            </a:r>
            <a:r>
              <a:rPr lang="en-GB" sz="3200" dirty="0" err="1" smtClean="0">
                <a:solidFill>
                  <a:schemeClr val="lt1"/>
                </a:solidFill>
                <a:latin typeface="Cambria" panose="02040503050406030204" pitchFamily="18" charset="0"/>
                <a:ea typeface="Cambria" panose="02040503050406030204" pitchFamily="18" charset="0"/>
              </a:rPr>
              <a:t>Anse</a:t>
            </a:r>
            <a:r>
              <a:rPr lang="en-GB" sz="3200" dirty="0" smtClean="0">
                <a:solidFill>
                  <a:schemeClr val="lt1"/>
                </a:solidFill>
                <a:latin typeface="Cambria" panose="02040503050406030204" pitchFamily="18" charset="0"/>
                <a:ea typeface="Cambria" panose="02040503050406030204" pitchFamily="18" charset="0"/>
              </a:rPr>
              <a:t> Royale Secondary School. With a population size of 100 pupils.  However this study sample size will be 52-54. </a:t>
            </a:r>
          </a:p>
        </p:txBody>
      </p:sp>
      <p:sp>
        <p:nvSpPr>
          <p:cNvPr id="27" name="Rectangle 26"/>
          <p:cNvSpPr/>
          <p:nvPr/>
        </p:nvSpPr>
        <p:spPr>
          <a:xfrm>
            <a:off x="381000" y="476250"/>
            <a:ext cx="8305800" cy="15430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5400" dirty="0">
                <a:solidFill>
                  <a:schemeClr val="lt1"/>
                </a:solidFill>
                <a:latin typeface="+mn-lt"/>
                <a:ea typeface="+mn-ea"/>
                <a:cs typeface="+mn-cs"/>
              </a:rPr>
              <a:t>Population of the Study</a:t>
            </a:r>
            <a:endParaRPr lang="en-US" sz="5400" dirty="0">
              <a:solidFill>
                <a:schemeClr val="lt1"/>
              </a:solidFill>
              <a:latin typeface="+mn-lt"/>
              <a:ea typeface="+mn-ea"/>
              <a:cs typeface="+mn-c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0"/>
            <a:ext cx="18288000" cy="4683760"/>
          </a:xfrm>
          <a:custGeom>
            <a:avLst/>
            <a:gdLst/>
            <a:ahLst/>
            <a:cxnLst/>
            <a:rect l="l" t="t" r="r" b="b"/>
            <a:pathLst>
              <a:path w="18288000" h="4683760">
                <a:moveTo>
                  <a:pt x="18288000" y="0"/>
                </a:moveTo>
                <a:lnTo>
                  <a:pt x="15172360" y="0"/>
                </a:lnTo>
                <a:lnTo>
                  <a:pt x="10880204" y="0"/>
                </a:lnTo>
                <a:lnTo>
                  <a:pt x="0" y="0"/>
                </a:lnTo>
                <a:lnTo>
                  <a:pt x="0" y="542925"/>
                </a:lnTo>
                <a:lnTo>
                  <a:pt x="11516525" y="542925"/>
                </a:lnTo>
                <a:lnTo>
                  <a:pt x="13597052" y="2318080"/>
                </a:lnTo>
                <a:lnTo>
                  <a:pt x="15757297" y="2318080"/>
                </a:lnTo>
                <a:lnTo>
                  <a:pt x="18287988" y="4683214"/>
                </a:lnTo>
                <a:lnTo>
                  <a:pt x="18287988" y="2318080"/>
                </a:lnTo>
                <a:lnTo>
                  <a:pt x="18288000" y="0"/>
                </a:lnTo>
                <a:close/>
              </a:path>
            </a:pathLst>
          </a:custGeom>
          <a:solidFill>
            <a:schemeClr val="accent2"/>
          </a:solidFill>
        </p:spPr>
        <p:txBody>
          <a:bodyPr wrap="square" lIns="0" tIns="0" rIns="0" bIns="0" rtlCol="0"/>
          <a:lstStyle/>
          <a:p>
            <a:endParaRPr/>
          </a:p>
        </p:txBody>
      </p:sp>
      <p:sp>
        <p:nvSpPr>
          <p:cNvPr id="14" name="object 14"/>
          <p:cNvSpPr txBox="1">
            <a:spLocks noGrp="1"/>
          </p:cNvSpPr>
          <p:nvPr>
            <p:ph type="sldNum" sz="quarter" idx="7"/>
          </p:nvPr>
        </p:nvSpPr>
        <p:spPr>
          <a:prstGeom prst="rect">
            <a:avLst/>
          </a:prstGeom>
        </p:spPr>
        <p:txBody>
          <a:bodyPr vert="horz" wrap="square" lIns="0" tIns="0" rIns="0" bIns="0" rtlCol="0">
            <a:spAutoFit/>
          </a:bodyPr>
          <a:lstStyle/>
          <a:p>
            <a:pPr marL="12700">
              <a:lnSpc>
                <a:spcPts val="2685"/>
              </a:lnSpc>
            </a:pPr>
            <a:r>
              <a:rPr lang="en-US" spc="245" dirty="0" err="1"/>
              <a:t>G.p</a:t>
            </a:r>
            <a:r>
              <a:rPr spc="180" dirty="0"/>
              <a:t> </a:t>
            </a:r>
            <a:r>
              <a:rPr spc="285" dirty="0"/>
              <a:t>Tech</a:t>
            </a:r>
            <a:r>
              <a:rPr spc="185" dirty="0"/>
              <a:t> </a:t>
            </a:r>
            <a:r>
              <a:rPr dirty="0"/>
              <a:t>|</a:t>
            </a:r>
            <a:r>
              <a:rPr spc="185" dirty="0"/>
              <a:t> </a:t>
            </a:r>
            <a:fld id="{81D60167-4931-47E6-BA6A-407CBD079E47}" type="slidenum">
              <a:rPr spc="225" dirty="0"/>
              <a:t>16</a:t>
            </a:fld>
            <a:endParaRPr spc="225" dirty="0"/>
          </a:p>
        </p:txBody>
      </p:sp>
      <p:pic>
        <p:nvPicPr>
          <p:cNvPr id="15" name="Picture 14">
            <a:extLst>
              <a:ext uri="{FF2B5EF4-FFF2-40B4-BE49-F238E27FC236}">
                <a16:creationId xmlns:a16="http://schemas.microsoft.com/office/drawing/2014/main" id="{811DB2EB-D299-31D4-245C-0CFE73F6D1C9}"/>
              </a:ext>
            </a:extLst>
          </p:cNvPr>
          <p:cNvPicPr>
            <a:picLocks noChangeAspect="1"/>
          </p:cNvPicPr>
          <p:nvPr/>
        </p:nvPicPr>
        <p:blipFill>
          <a:blip r:embed="rId2"/>
          <a:stretch>
            <a:fillRect/>
          </a:stretch>
        </p:blipFill>
        <p:spPr>
          <a:xfrm>
            <a:off x="14374368" y="0"/>
            <a:ext cx="3913632" cy="952500"/>
          </a:xfrm>
          <a:prstGeom prst="rect">
            <a:avLst/>
          </a:prstGeom>
        </p:spPr>
      </p:pic>
      <p:sp>
        <p:nvSpPr>
          <p:cNvPr id="4" name="object 31">
            <a:extLst>
              <a:ext uri="{FF2B5EF4-FFF2-40B4-BE49-F238E27FC236}">
                <a16:creationId xmlns:a16="http://schemas.microsoft.com/office/drawing/2014/main" id="{53FAB3ED-EA3B-901D-182E-5D826753D6D5}"/>
              </a:ext>
            </a:extLst>
          </p:cNvPr>
          <p:cNvSpPr txBox="1"/>
          <p:nvPr/>
        </p:nvSpPr>
        <p:spPr>
          <a:xfrm>
            <a:off x="381000" y="9867900"/>
            <a:ext cx="5936615" cy="305212"/>
          </a:xfrm>
          <a:prstGeom prst="rect">
            <a:avLst/>
          </a:prstGeom>
        </p:spPr>
        <p:txBody>
          <a:bodyPr vert="horz" wrap="square" lIns="0" tIns="12700" rIns="0" bIns="0" rtlCol="0">
            <a:spAutoFit/>
          </a:bodyPr>
          <a:lstStyle/>
          <a:p>
            <a:pPr marL="12700">
              <a:lnSpc>
                <a:spcPct val="100000"/>
              </a:lnSpc>
              <a:spcBef>
                <a:spcPts val="100"/>
              </a:spcBef>
            </a:pPr>
            <a:r>
              <a:rPr sz="1900" spc="-130" dirty="0">
                <a:solidFill>
                  <a:srgbClr val="780F99"/>
                </a:solidFill>
                <a:latin typeface="Arial Black"/>
                <a:cs typeface="Arial Black"/>
              </a:rPr>
              <a:t>Designed</a:t>
            </a:r>
            <a:r>
              <a:rPr sz="1900" spc="-155" dirty="0">
                <a:solidFill>
                  <a:srgbClr val="780F99"/>
                </a:solidFill>
                <a:latin typeface="Arial Black"/>
                <a:cs typeface="Arial Black"/>
              </a:rPr>
              <a:t> </a:t>
            </a:r>
            <a:r>
              <a:rPr sz="1900" spc="-110" dirty="0">
                <a:solidFill>
                  <a:srgbClr val="780F99"/>
                </a:solidFill>
                <a:latin typeface="Arial Black"/>
                <a:cs typeface="Arial Black"/>
              </a:rPr>
              <a:t>and</a:t>
            </a:r>
            <a:r>
              <a:rPr sz="1900" spc="-155" dirty="0">
                <a:solidFill>
                  <a:srgbClr val="780F99"/>
                </a:solidFill>
                <a:latin typeface="Arial Black"/>
                <a:cs typeface="Arial Black"/>
              </a:rPr>
              <a:t> </a:t>
            </a:r>
            <a:r>
              <a:rPr sz="1900" spc="-125" dirty="0">
                <a:solidFill>
                  <a:srgbClr val="780F99"/>
                </a:solidFill>
                <a:latin typeface="Arial Black"/>
                <a:cs typeface="Arial Black"/>
              </a:rPr>
              <a:t>Presented</a:t>
            </a:r>
            <a:r>
              <a:rPr sz="1900" spc="-150" dirty="0">
                <a:solidFill>
                  <a:srgbClr val="780F99"/>
                </a:solidFill>
                <a:latin typeface="Arial Black"/>
                <a:cs typeface="Arial Black"/>
              </a:rPr>
              <a:t> </a:t>
            </a:r>
            <a:r>
              <a:rPr sz="1900" spc="-65" dirty="0">
                <a:solidFill>
                  <a:srgbClr val="780F99"/>
                </a:solidFill>
                <a:latin typeface="Arial Black"/>
                <a:cs typeface="Arial Black"/>
              </a:rPr>
              <a:t>by</a:t>
            </a:r>
            <a:r>
              <a:rPr sz="1900" spc="-155" dirty="0">
                <a:solidFill>
                  <a:srgbClr val="780F99"/>
                </a:solidFill>
                <a:latin typeface="Arial Black"/>
                <a:cs typeface="Arial Black"/>
              </a:rPr>
              <a:t> </a:t>
            </a:r>
            <a:r>
              <a:rPr lang="en-US" sz="1900" spc="-100" dirty="0">
                <a:solidFill>
                  <a:srgbClr val="780F99"/>
                </a:solidFill>
                <a:latin typeface="Arial Black"/>
                <a:cs typeface="Arial Black"/>
              </a:rPr>
              <a:t>Godspower Williams</a:t>
            </a:r>
            <a:endParaRPr sz="1900" dirty="0">
              <a:latin typeface="Arial Black"/>
              <a:cs typeface="Arial Black"/>
            </a:endParaRPr>
          </a:p>
        </p:txBody>
      </p:sp>
      <p:sp>
        <p:nvSpPr>
          <p:cNvPr id="13" name="Rectangle 12"/>
          <p:cNvSpPr/>
          <p:nvPr/>
        </p:nvSpPr>
        <p:spPr>
          <a:xfrm>
            <a:off x="533400" y="952500"/>
            <a:ext cx="9982200" cy="1447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5400" dirty="0">
                <a:solidFill>
                  <a:schemeClr val="lt1"/>
                </a:solidFill>
                <a:latin typeface="Cambria" panose="02040503050406030204" pitchFamily="18" charset="0"/>
                <a:ea typeface="Cambria" panose="02040503050406030204" pitchFamily="18" charset="0"/>
              </a:rPr>
              <a:t>Sample and Sampling Techniques</a:t>
            </a:r>
            <a:endParaRPr lang="en-US" sz="5400" dirty="0">
              <a:solidFill>
                <a:schemeClr val="lt1"/>
              </a:solidFill>
              <a:latin typeface="Cambria" panose="02040503050406030204" pitchFamily="18" charset="0"/>
              <a:ea typeface="Cambria" panose="02040503050406030204" pitchFamily="18" charset="0"/>
            </a:endParaRPr>
          </a:p>
        </p:txBody>
      </p:sp>
      <p:sp>
        <p:nvSpPr>
          <p:cNvPr id="16" name="Rectangle 15"/>
          <p:cNvSpPr/>
          <p:nvPr/>
        </p:nvSpPr>
        <p:spPr>
          <a:xfrm>
            <a:off x="381000" y="3062514"/>
            <a:ext cx="15773400" cy="66529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57200" indent="-457200" algn="l">
              <a:buFont typeface="Wingdings" panose="05000000000000000000" pitchFamily="2" charset="2"/>
              <a:buChar char="v"/>
            </a:pPr>
            <a:r>
              <a:rPr lang="en-US" sz="3200" dirty="0" smtClean="0">
                <a:latin typeface="Cambria" panose="02040503050406030204" pitchFamily="18" charset="0"/>
                <a:ea typeface="Cambria" panose="02040503050406030204" pitchFamily="18" charset="0"/>
              </a:rPr>
              <a:t>A stratified random sampling approach will be used to ensure that grade 4 and 5 levels are properly represented. Within these grade groups, two groups will be randomly selected, and every student in those chosen classes will be invited to take part in the study. The population size of this group is 100 students</a:t>
            </a:r>
          </a:p>
          <a:p>
            <a:pPr marL="457200" indent="-457200" algn="l">
              <a:buFont typeface="Wingdings" panose="05000000000000000000" pitchFamily="2" charset="2"/>
              <a:buChar char="v"/>
            </a:pPr>
            <a:r>
              <a:rPr lang="en-US" sz="3200" dirty="0" smtClean="0">
                <a:latin typeface="Cambria" panose="02040503050406030204" pitchFamily="18" charset="0"/>
                <a:ea typeface="Cambria" panose="02040503050406030204" pitchFamily="18" charset="0"/>
              </a:rPr>
              <a:t>The study aims to include about 54 participants. </a:t>
            </a:r>
          </a:p>
          <a:p>
            <a:pPr marL="457200" indent="-457200" algn="l">
              <a:buFont typeface="Wingdings" panose="05000000000000000000" pitchFamily="2" charset="2"/>
              <a:buChar char="v"/>
            </a:pPr>
            <a:r>
              <a:rPr lang="en-US" sz="3200" dirty="0" smtClean="0">
                <a:latin typeface="Cambria" panose="02040503050406030204" pitchFamily="18" charset="0"/>
                <a:ea typeface="Cambria" panose="02040503050406030204" pitchFamily="18" charset="0"/>
              </a:rPr>
              <a:t>The number of participants is large enough to support statistical analysis, while still allowing the researcher to select a smaller group for in-depth qualitative exploration.</a:t>
            </a:r>
            <a:endParaRPr lang="en-US" sz="3200" dirty="0">
              <a:latin typeface="Cambria" panose="02040503050406030204" pitchFamily="18" charset="0"/>
              <a:ea typeface="Cambria" panose="020405030504060302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13635863" y="0"/>
            <a:ext cx="4652645" cy="3846195"/>
          </a:xfrm>
          <a:custGeom>
            <a:avLst/>
            <a:gdLst/>
            <a:ahLst/>
            <a:cxnLst/>
            <a:rect l="l" t="t" r="r" b="b"/>
            <a:pathLst>
              <a:path w="4652644" h="3846195">
                <a:moveTo>
                  <a:pt x="4652137" y="12"/>
                </a:moveTo>
                <a:lnTo>
                  <a:pt x="2463825" y="0"/>
                </a:lnTo>
                <a:lnTo>
                  <a:pt x="0" y="12"/>
                </a:lnTo>
                <a:lnTo>
                  <a:pt x="645566" y="1936699"/>
                </a:lnTo>
                <a:lnTo>
                  <a:pt x="2609456" y="1936699"/>
                </a:lnTo>
                <a:lnTo>
                  <a:pt x="4652124" y="3845737"/>
                </a:lnTo>
                <a:lnTo>
                  <a:pt x="4652124" y="1936699"/>
                </a:lnTo>
                <a:lnTo>
                  <a:pt x="4652137" y="12"/>
                </a:lnTo>
                <a:close/>
              </a:path>
            </a:pathLst>
          </a:custGeom>
          <a:solidFill>
            <a:schemeClr val="accent2"/>
          </a:solidFill>
        </p:spPr>
        <p:txBody>
          <a:bodyPr wrap="square" lIns="0" tIns="0" rIns="0" bIns="0" rtlCol="0"/>
          <a:lstStyle/>
          <a:p>
            <a:endParaRPr/>
          </a:p>
        </p:txBody>
      </p:sp>
      <p:sp>
        <p:nvSpPr>
          <p:cNvPr id="12" name="object 12"/>
          <p:cNvSpPr txBox="1">
            <a:spLocks noGrp="1"/>
          </p:cNvSpPr>
          <p:nvPr>
            <p:ph type="title"/>
          </p:nvPr>
        </p:nvSpPr>
        <p:spPr>
          <a:xfrm>
            <a:off x="4216880" y="3177783"/>
            <a:ext cx="834390" cy="528320"/>
          </a:xfrm>
          <a:prstGeom prst="rect">
            <a:avLst/>
          </a:prstGeom>
        </p:spPr>
        <p:txBody>
          <a:bodyPr vert="horz" wrap="square" lIns="0" tIns="12700" rIns="0" bIns="0" rtlCol="0">
            <a:spAutoFit/>
          </a:bodyPr>
          <a:lstStyle/>
          <a:p>
            <a:pPr marL="12700">
              <a:lnSpc>
                <a:spcPct val="100000"/>
              </a:lnSpc>
              <a:spcBef>
                <a:spcPts val="100"/>
              </a:spcBef>
            </a:pPr>
            <a:r>
              <a:rPr sz="3300" spc="30" dirty="0"/>
              <a:t>INT</a:t>
            </a:r>
            <a:endParaRPr sz="3300"/>
          </a:p>
        </p:txBody>
      </p:sp>
      <p:sp>
        <p:nvSpPr>
          <p:cNvPr id="20" name="object 20"/>
          <p:cNvSpPr txBox="1"/>
          <p:nvPr/>
        </p:nvSpPr>
        <p:spPr>
          <a:xfrm>
            <a:off x="15701131" y="9849229"/>
            <a:ext cx="2428875" cy="391160"/>
          </a:xfrm>
          <a:prstGeom prst="rect">
            <a:avLst/>
          </a:prstGeom>
        </p:spPr>
        <p:txBody>
          <a:bodyPr vert="horz" wrap="square" lIns="0" tIns="12700" rIns="0" bIns="0" rtlCol="0">
            <a:spAutoFit/>
          </a:bodyPr>
          <a:lstStyle/>
          <a:p>
            <a:pPr marL="12700">
              <a:lnSpc>
                <a:spcPct val="100000"/>
              </a:lnSpc>
              <a:spcBef>
                <a:spcPts val="100"/>
              </a:spcBef>
            </a:pPr>
            <a:r>
              <a:rPr lang="en-US" sz="2400" spc="245" dirty="0" err="1">
                <a:solidFill>
                  <a:srgbClr val="7031A0"/>
                </a:solidFill>
                <a:latin typeface="Microsoft Sans Serif"/>
                <a:cs typeface="Microsoft Sans Serif"/>
              </a:rPr>
              <a:t>G.p</a:t>
            </a:r>
            <a:r>
              <a:rPr sz="2400" spc="180" dirty="0">
                <a:solidFill>
                  <a:srgbClr val="7031A0"/>
                </a:solidFill>
                <a:latin typeface="Microsoft Sans Serif"/>
                <a:cs typeface="Microsoft Sans Serif"/>
              </a:rPr>
              <a:t> </a:t>
            </a:r>
            <a:r>
              <a:rPr sz="2400" spc="285" dirty="0">
                <a:solidFill>
                  <a:srgbClr val="7031A0"/>
                </a:solidFill>
                <a:latin typeface="Microsoft Sans Serif"/>
                <a:cs typeface="Microsoft Sans Serif"/>
              </a:rPr>
              <a:t>Tech</a:t>
            </a:r>
            <a:r>
              <a:rPr sz="2400" spc="185" dirty="0">
                <a:solidFill>
                  <a:srgbClr val="7031A0"/>
                </a:solidFill>
                <a:latin typeface="Microsoft Sans Serif"/>
                <a:cs typeface="Microsoft Sans Serif"/>
              </a:rPr>
              <a:t> </a:t>
            </a:r>
            <a:r>
              <a:rPr sz="2400" dirty="0">
                <a:solidFill>
                  <a:srgbClr val="7031A0"/>
                </a:solidFill>
                <a:latin typeface="Microsoft Sans Serif"/>
                <a:cs typeface="Microsoft Sans Serif"/>
              </a:rPr>
              <a:t>|</a:t>
            </a:r>
            <a:r>
              <a:rPr sz="2400" spc="185" dirty="0">
                <a:solidFill>
                  <a:srgbClr val="7031A0"/>
                </a:solidFill>
                <a:latin typeface="Microsoft Sans Serif"/>
                <a:cs typeface="Microsoft Sans Serif"/>
              </a:rPr>
              <a:t> </a:t>
            </a:r>
            <a:r>
              <a:rPr sz="2400" spc="225" dirty="0">
                <a:solidFill>
                  <a:srgbClr val="7031A0"/>
                </a:solidFill>
                <a:latin typeface="Microsoft Sans Serif"/>
                <a:cs typeface="Microsoft Sans Serif"/>
              </a:rPr>
              <a:t>17</a:t>
            </a:r>
            <a:endParaRPr sz="2400" dirty="0">
              <a:latin typeface="Microsoft Sans Serif"/>
              <a:cs typeface="Microsoft Sans Serif"/>
            </a:endParaRPr>
          </a:p>
        </p:txBody>
      </p:sp>
      <p:pic>
        <p:nvPicPr>
          <p:cNvPr id="22" name="Picture 21">
            <a:extLst>
              <a:ext uri="{FF2B5EF4-FFF2-40B4-BE49-F238E27FC236}">
                <a16:creationId xmlns:a16="http://schemas.microsoft.com/office/drawing/2014/main" id="{A8510DF4-5BBE-558D-5FC8-B8B547CA1147}"/>
              </a:ext>
            </a:extLst>
          </p:cNvPr>
          <p:cNvPicPr>
            <a:picLocks noChangeAspect="1"/>
          </p:cNvPicPr>
          <p:nvPr/>
        </p:nvPicPr>
        <p:blipFill>
          <a:blip r:embed="rId2"/>
          <a:stretch>
            <a:fillRect/>
          </a:stretch>
        </p:blipFill>
        <p:spPr>
          <a:xfrm>
            <a:off x="14374368" y="0"/>
            <a:ext cx="3913632" cy="952500"/>
          </a:xfrm>
          <a:prstGeom prst="rect">
            <a:avLst/>
          </a:prstGeom>
        </p:spPr>
      </p:pic>
      <p:sp>
        <p:nvSpPr>
          <p:cNvPr id="2" name="Rectangle 1"/>
          <p:cNvSpPr/>
          <p:nvPr/>
        </p:nvSpPr>
        <p:spPr>
          <a:xfrm>
            <a:off x="381000" y="304800"/>
            <a:ext cx="6172200" cy="1295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5400" dirty="0">
                <a:solidFill>
                  <a:schemeClr val="lt1"/>
                </a:solidFill>
                <a:latin typeface="+mn-lt"/>
                <a:ea typeface="+mn-ea"/>
                <a:cs typeface="+mn-cs"/>
              </a:rPr>
              <a:t>Sources of Data</a:t>
            </a:r>
            <a:endParaRPr lang="en-US" sz="5400" dirty="0">
              <a:solidFill>
                <a:schemeClr val="lt1"/>
              </a:solidFill>
              <a:latin typeface="+mn-lt"/>
              <a:ea typeface="+mn-ea"/>
              <a:cs typeface="+mn-cs"/>
            </a:endParaRPr>
          </a:p>
        </p:txBody>
      </p:sp>
      <p:sp>
        <p:nvSpPr>
          <p:cNvPr id="4" name="Rectangle 3"/>
          <p:cNvSpPr/>
          <p:nvPr/>
        </p:nvSpPr>
        <p:spPr>
          <a:xfrm>
            <a:off x="381000" y="2400300"/>
            <a:ext cx="16534568" cy="7239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3200" dirty="0" smtClean="0">
                <a:latin typeface="Cambria" panose="02040503050406030204" pitchFamily="18" charset="0"/>
                <a:ea typeface="Cambria" panose="02040503050406030204" pitchFamily="18" charset="0"/>
              </a:rPr>
              <a:t>The main data for the study will come from questionnaires completed by students and along with information gathered through semi-structured interviews. Additional supporting data will come from anonymous class assessment records provided by the schools, with the necessary permission. These records will only be used to </a:t>
            </a:r>
            <a:r>
              <a:rPr lang="en-US" sz="3200" dirty="0" err="1" smtClean="0">
                <a:latin typeface="Cambria" panose="02040503050406030204" pitchFamily="18" charset="0"/>
                <a:ea typeface="Cambria" panose="02040503050406030204" pitchFamily="18" charset="0"/>
              </a:rPr>
              <a:t>analyse</a:t>
            </a:r>
            <a:r>
              <a:rPr lang="en-US" sz="3200" dirty="0" smtClean="0">
                <a:latin typeface="Cambria" panose="02040503050406030204" pitchFamily="18" charset="0"/>
                <a:ea typeface="Cambria" panose="02040503050406030204" pitchFamily="18" charset="0"/>
              </a:rPr>
              <a:t> overall student performance, not to identify individual learners.</a:t>
            </a:r>
            <a:endParaRPr lang="en-US" sz="3200" dirty="0">
              <a:latin typeface="Cambria" panose="02040503050406030204" pitchFamily="18" charset="0"/>
              <a:ea typeface="Cambria" panose="02040503050406030204" pitchFamily="18" charset="0"/>
            </a:endParaRPr>
          </a:p>
        </p:txBody>
      </p:sp>
      <p:sp>
        <p:nvSpPr>
          <p:cNvPr id="23" name="object 31">
            <a:extLst>
              <a:ext uri="{FF2B5EF4-FFF2-40B4-BE49-F238E27FC236}">
                <a16:creationId xmlns:a16="http://schemas.microsoft.com/office/drawing/2014/main" id="{0FB80998-6623-75BD-C784-B712E87B4EC2}"/>
              </a:ext>
            </a:extLst>
          </p:cNvPr>
          <p:cNvSpPr txBox="1"/>
          <p:nvPr/>
        </p:nvSpPr>
        <p:spPr>
          <a:xfrm>
            <a:off x="381000" y="9867900"/>
            <a:ext cx="5936615" cy="305212"/>
          </a:xfrm>
          <a:prstGeom prst="rect">
            <a:avLst/>
          </a:prstGeom>
        </p:spPr>
        <p:txBody>
          <a:bodyPr vert="horz" wrap="square" lIns="0" tIns="12700" rIns="0" bIns="0" rtlCol="0">
            <a:spAutoFit/>
          </a:bodyPr>
          <a:lstStyle/>
          <a:p>
            <a:pPr marL="12700">
              <a:lnSpc>
                <a:spcPct val="100000"/>
              </a:lnSpc>
              <a:spcBef>
                <a:spcPts val="100"/>
              </a:spcBef>
            </a:pPr>
            <a:r>
              <a:rPr sz="1900" spc="-130" dirty="0">
                <a:solidFill>
                  <a:srgbClr val="780F99"/>
                </a:solidFill>
                <a:latin typeface="Arial Black"/>
                <a:cs typeface="Arial Black"/>
              </a:rPr>
              <a:t>Designed</a:t>
            </a:r>
            <a:r>
              <a:rPr sz="1900" spc="-155" dirty="0">
                <a:solidFill>
                  <a:srgbClr val="780F99"/>
                </a:solidFill>
                <a:latin typeface="Arial Black"/>
                <a:cs typeface="Arial Black"/>
              </a:rPr>
              <a:t> </a:t>
            </a:r>
            <a:r>
              <a:rPr sz="1900" spc="-110" dirty="0">
                <a:solidFill>
                  <a:srgbClr val="780F99"/>
                </a:solidFill>
                <a:latin typeface="Arial Black"/>
                <a:cs typeface="Arial Black"/>
              </a:rPr>
              <a:t>and</a:t>
            </a:r>
            <a:r>
              <a:rPr sz="1900" spc="-155" dirty="0">
                <a:solidFill>
                  <a:srgbClr val="780F99"/>
                </a:solidFill>
                <a:latin typeface="Arial Black"/>
                <a:cs typeface="Arial Black"/>
              </a:rPr>
              <a:t> </a:t>
            </a:r>
            <a:r>
              <a:rPr sz="1900" spc="-125" dirty="0">
                <a:solidFill>
                  <a:srgbClr val="780F99"/>
                </a:solidFill>
                <a:latin typeface="Arial Black"/>
                <a:cs typeface="Arial Black"/>
              </a:rPr>
              <a:t>Presented</a:t>
            </a:r>
            <a:r>
              <a:rPr sz="1900" spc="-150" dirty="0">
                <a:solidFill>
                  <a:srgbClr val="780F99"/>
                </a:solidFill>
                <a:latin typeface="Arial Black"/>
                <a:cs typeface="Arial Black"/>
              </a:rPr>
              <a:t> </a:t>
            </a:r>
            <a:r>
              <a:rPr sz="1900" spc="-65" dirty="0">
                <a:solidFill>
                  <a:srgbClr val="780F99"/>
                </a:solidFill>
                <a:latin typeface="Arial Black"/>
                <a:cs typeface="Arial Black"/>
              </a:rPr>
              <a:t>by</a:t>
            </a:r>
            <a:r>
              <a:rPr sz="1900" spc="-155" dirty="0">
                <a:solidFill>
                  <a:srgbClr val="780F99"/>
                </a:solidFill>
                <a:latin typeface="Arial Black"/>
                <a:cs typeface="Arial Black"/>
              </a:rPr>
              <a:t> </a:t>
            </a:r>
            <a:r>
              <a:rPr lang="en-US" sz="1900" spc="-100" dirty="0">
                <a:solidFill>
                  <a:srgbClr val="780F99"/>
                </a:solidFill>
                <a:latin typeface="Arial Black"/>
                <a:cs typeface="Arial Black"/>
              </a:rPr>
              <a:t>Godspower Williams</a:t>
            </a:r>
            <a:endParaRPr sz="1900" dirty="0">
              <a:latin typeface="Arial Black"/>
              <a:cs typeface="Arial Black"/>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13635863" y="0"/>
            <a:ext cx="4652645" cy="3846195"/>
          </a:xfrm>
          <a:custGeom>
            <a:avLst/>
            <a:gdLst/>
            <a:ahLst/>
            <a:cxnLst/>
            <a:rect l="l" t="t" r="r" b="b"/>
            <a:pathLst>
              <a:path w="4652644" h="3846195">
                <a:moveTo>
                  <a:pt x="4652137" y="12"/>
                </a:moveTo>
                <a:lnTo>
                  <a:pt x="2463825" y="0"/>
                </a:lnTo>
                <a:lnTo>
                  <a:pt x="0" y="12"/>
                </a:lnTo>
                <a:lnTo>
                  <a:pt x="645566" y="1936699"/>
                </a:lnTo>
                <a:lnTo>
                  <a:pt x="2609456" y="1936699"/>
                </a:lnTo>
                <a:lnTo>
                  <a:pt x="4652124" y="3845737"/>
                </a:lnTo>
                <a:lnTo>
                  <a:pt x="4652124" y="1936699"/>
                </a:lnTo>
                <a:lnTo>
                  <a:pt x="4652137" y="12"/>
                </a:lnTo>
                <a:close/>
              </a:path>
            </a:pathLst>
          </a:custGeom>
          <a:solidFill>
            <a:schemeClr val="accent2"/>
          </a:solidFill>
        </p:spPr>
        <p:txBody>
          <a:bodyPr wrap="square" lIns="0" tIns="0" rIns="0" bIns="0" rtlCol="0"/>
          <a:lstStyle/>
          <a:p>
            <a:endParaRPr/>
          </a:p>
        </p:txBody>
      </p:sp>
      <p:sp>
        <p:nvSpPr>
          <p:cNvPr id="9" name="object 9"/>
          <p:cNvSpPr txBox="1">
            <a:spLocks noGrp="1"/>
          </p:cNvSpPr>
          <p:nvPr>
            <p:ph type="title"/>
          </p:nvPr>
        </p:nvSpPr>
        <p:spPr>
          <a:xfrm>
            <a:off x="3533136" y="3078145"/>
            <a:ext cx="2130425" cy="528320"/>
          </a:xfrm>
          <a:prstGeom prst="rect">
            <a:avLst/>
          </a:prstGeom>
        </p:spPr>
        <p:txBody>
          <a:bodyPr vert="horz" wrap="square" lIns="0" tIns="12700" rIns="0" bIns="0" rtlCol="0">
            <a:spAutoFit/>
          </a:bodyPr>
          <a:lstStyle/>
          <a:p>
            <a:pPr marL="12700">
              <a:lnSpc>
                <a:spcPct val="100000"/>
              </a:lnSpc>
              <a:spcBef>
                <a:spcPts val="100"/>
              </a:spcBef>
            </a:pPr>
            <a:r>
              <a:rPr sz="3300" spc="-65" dirty="0"/>
              <a:t>ROUNDUP</a:t>
            </a:r>
            <a:endParaRPr sz="3300"/>
          </a:p>
        </p:txBody>
      </p:sp>
      <p:sp>
        <p:nvSpPr>
          <p:cNvPr id="14" name="object 14"/>
          <p:cNvSpPr txBox="1"/>
          <p:nvPr/>
        </p:nvSpPr>
        <p:spPr>
          <a:xfrm>
            <a:off x="12195774" y="3078145"/>
            <a:ext cx="2968625" cy="528320"/>
          </a:xfrm>
          <a:prstGeom prst="rect">
            <a:avLst/>
          </a:prstGeom>
        </p:spPr>
        <p:txBody>
          <a:bodyPr vert="horz" wrap="square" lIns="0" tIns="12700" rIns="0" bIns="0" rtlCol="0">
            <a:spAutoFit/>
          </a:bodyPr>
          <a:lstStyle/>
          <a:p>
            <a:pPr marL="12700">
              <a:lnSpc>
                <a:spcPct val="100000"/>
              </a:lnSpc>
              <a:spcBef>
                <a:spcPts val="100"/>
              </a:spcBef>
            </a:pPr>
            <a:r>
              <a:rPr sz="3300" b="1" spc="-25" dirty="0" smtClean="0">
                <a:solidFill>
                  <a:srgbClr val="FFFFFF"/>
                </a:solidFill>
                <a:latin typeface="Tahoma"/>
                <a:cs typeface="Tahoma"/>
              </a:rPr>
              <a:t>ROUNDDWN</a:t>
            </a:r>
            <a:endParaRPr sz="3300" dirty="0">
              <a:latin typeface="Tahoma"/>
              <a:cs typeface="Tahoma"/>
            </a:endParaRPr>
          </a:p>
        </p:txBody>
      </p:sp>
      <p:sp>
        <p:nvSpPr>
          <p:cNvPr id="17" name="object 17"/>
          <p:cNvSpPr txBox="1">
            <a:spLocks noGrp="1"/>
          </p:cNvSpPr>
          <p:nvPr>
            <p:ph type="sldNum" sz="quarter" idx="7"/>
          </p:nvPr>
        </p:nvSpPr>
        <p:spPr>
          <a:prstGeom prst="rect">
            <a:avLst/>
          </a:prstGeom>
        </p:spPr>
        <p:txBody>
          <a:bodyPr vert="horz" wrap="square" lIns="0" tIns="0" rIns="0" bIns="0" rtlCol="0">
            <a:spAutoFit/>
          </a:bodyPr>
          <a:lstStyle/>
          <a:p>
            <a:pPr marL="12700">
              <a:lnSpc>
                <a:spcPts val="2685"/>
              </a:lnSpc>
            </a:pPr>
            <a:r>
              <a:rPr lang="en-US" spc="245" dirty="0" err="1"/>
              <a:t>G.p</a:t>
            </a:r>
            <a:r>
              <a:rPr spc="180" dirty="0"/>
              <a:t> </a:t>
            </a:r>
            <a:r>
              <a:rPr spc="285" dirty="0"/>
              <a:t>Tech</a:t>
            </a:r>
            <a:r>
              <a:rPr spc="185" dirty="0"/>
              <a:t> </a:t>
            </a:r>
            <a:r>
              <a:rPr dirty="0"/>
              <a:t>|</a:t>
            </a:r>
            <a:r>
              <a:rPr spc="185" dirty="0"/>
              <a:t> </a:t>
            </a:r>
            <a:fld id="{81D60167-4931-47E6-BA6A-407CBD079E47}" type="slidenum">
              <a:rPr spc="225" dirty="0"/>
              <a:t>18</a:t>
            </a:fld>
            <a:endParaRPr spc="225" dirty="0"/>
          </a:p>
        </p:txBody>
      </p:sp>
      <p:pic>
        <p:nvPicPr>
          <p:cNvPr id="18" name="Picture 17">
            <a:extLst>
              <a:ext uri="{FF2B5EF4-FFF2-40B4-BE49-F238E27FC236}">
                <a16:creationId xmlns:a16="http://schemas.microsoft.com/office/drawing/2014/main" id="{619DB59B-BE83-0D6D-A0FA-7E82723A506B}"/>
              </a:ext>
            </a:extLst>
          </p:cNvPr>
          <p:cNvPicPr>
            <a:picLocks noChangeAspect="1"/>
          </p:cNvPicPr>
          <p:nvPr/>
        </p:nvPicPr>
        <p:blipFill>
          <a:blip r:embed="rId2"/>
          <a:stretch>
            <a:fillRect/>
          </a:stretch>
        </p:blipFill>
        <p:spPr>
          <a:xfrm>
            <a:off x="14374368" y="0"/>
            <a:ext cx="3913632" cy="952500"/>
          </a:xfrm>
          <a:prstGeom prst="rect">
            <a:avLst/>
          </a:prstGeom>
        </p:spPr>
      </p:pic>
      <p:sp>
        <p:nvSpPr>
          <p:cNvPr id="2" name="object 31">
            <a:extLst>
              <a:ext uri="{FF2B5EF4-FFF2-40B4-BE49-F238E27FC236}">
                <a16:creationId xmlns:a16="http://schemas.microsoft.com/office/drawing/2014/main" id="{0AFCD928-9A2B-A59E-B835-A12AF915A314}"/>
              </a:ext>
            </a:extLst>
          </p:cNvPr>
          <p:cNvSpPr txBox="1"/>
          <p:nvPr/>
        </p:nvSpPr>
        <p:spPr>
          <a:xfrm>
            <a:off x="304800" y="9867900"/>
            <a:ext cx="5936615" cy="305212"/>
          </a:xfrm>
          <a:prstGeom prst="rect">
            <a:avLst/>
          </a:prstGeom>
        </p:spPr>
        <p:txBody>
          <a:bodyPr vert="horz" wrap="square" lIns="0" tIns="12700" rIns="0" bIns="0" rtlCol="0">
            <a:spAutoFit/>
          </a:bodyPr>
          <a:lstStyle/>
          <a:p>
            <a:pPr marL="12700">
              <a:lnSpc>
                <a:spcPct val="100000"/>
              </a:lnSpc>
              <a:spcBef>
                <a:spcPts val="100"/>
              </a:spcBef>
            </a:pPr>
            <a:r>
              <a:rPr sz="1900" spc="-130" dirty="0">
                <a:solidFill>
                  <a:srgbClr val="780F99"/>
                </a:solidFill>
                <a:latin typeface="Arial Black"/>
                <a:cs typeface="Arial Black"/>
              </a:rPr>
              <a:t>Designed</a:t>
            </a:r>
            <a:r>
              <a:rPr sz="1900" spc="-155" dirty="0">
                <a:solidFill>
                  <a:srgbClr val="780F99"/>
                </a:solidFill>
                <a:latin typeface="Arial Black"/>
                <a:cs typeface="Arial Black"/>
              </a:rPr>
              <a:t> </a:t>
            </a:r>
            <a:r>
              <a:rPr sz="1900" spc="-110" dirty="0">
                <a:solidFill>
                  <a:srgbClr val="780F99"/>
                </a:solidFill>
                <a:latin typeface="Arial Black"/>
                <a:cs typeface="Arial Black"/>
              </a:rPr>
              <a:t>and</a:t>
            </a:r>
            <a:r>
              <a:rPr sz="1900" spc="-155" dirty="0">
                <a:solidFill>
                  <a:srgbClr val="780F99"/>
                </a:solidFill>
                <a:latin typeface="Arial Black"/>
                <a:cs typeface="Arial Black"/>
              </a:rPr>
              <a:t> </a:t>
            </a:r>
            <a:r>
              <a:rPr sz="1900" spc="-125" dirty="0">
                <a:solidFill>
                  <a:srgbClr val="780F99"/>
                </a:solidFill>
                <a:latin typeface="Arial Black"/>
                <a:cs typeface="Arial Black"/>
              </a:rPr>
              <a:t>Presented</a:t>
            </a:r>
            <a:r>
              <a:rPr sz="1900" spc="-150" dirty="0">
                <a:solidFill>
                  <a:srgbClr val="780F99"/>
                </a:solidFill>
                <a:latin typeface="Arial Black"/>
                <a:cs typeface="Arial Black"/>
              </a:rPr>
              <a:t> </a:t>
            </a:r>
            <a:r>
              <a:rPr sz="1900" spc="-65" dirty="0">
                <a:solidFill>
                  <a:srgbClr val="780F99"/>
                </a:solidFill>
                <a:latin typeface="Arial Black"/>
                <a:cs typeface="Arial Black"/>
              </a:rPr>
              <a:t>by</a:t>
            </a:r>
            <a:r>
              <a:rPr sz="1900" spc="-155" dirty="0">
                <a:solidFill>
                  <a:srgbClr val="780F99"/>
                </a:solidFill>
                <a:latin typeface="Arial Black"/>
                <a:cs typeface="Arial Black"/>
              </a:rPr>
              <a:t> </a:t>
            </a:r>
            <a:r>
              <a:rPr lang="en-US" sz="1900" spc="-100" dirty="0">
                <a:solidFill>
                  <a:srgbClr val="780F99"/>
                </a:solidFill>
                <a:latin typeface="Arial Black"/>
                <a:cs typeface="Arial Black"/>
              </a:rPr>
              <a:t>Godspower Williams</a:t>
            </a:r>
            <a:endParaRPr sz="1900" dirty="0">
              <a:latin typeface="Arial Black"/>
              <a:cs typeface="Arial Black"/>
            </a:endParaRPr>
          </a:p>
        </p:txBody>
      </p:sp>
      <p:sp>
        <p:nvSpPr>
          <p:cNvPr id="4" name="Rectangle 3"/>
          <p:cNvSpPr/>
          <p:nvPr/>
        </p:nvSpPr>
        <p:spPr>
          <a:xfrm>
            <a:off x="323018" y="342900"/>
            <a:ext cx="12859582" cy="1828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4800" dirty="0">
                <a:solidFill>
                  <a:schemeClr val="lt1"/>
                </a:solidFill>
                <a:latin typeface="Cambria" panose="02040503050406030204" pitchFamily="18" charset="0"/>
                <a:ea typeface="Cambria" panose="02040503050406030204" pitchFamily="18" charset="0"/>
              </a:rPr>
              <a:t>Methods of Data Collection/Instrumentation</a:t>
            </a:r>
            <a:endParaRPr lang="en-US" sz="4800" dirty="0">
              <a:solidFill>
                <a:schemeClr val="lt1"/>
              </a:solidFill>
              <a:latin typeface="Cambria" panose="02040503050406030204" pitchFamily="18" charset="0"/>
              <a:ea typeface="Cambria" panose="02040503050406030204" pitchFamily="18" charset="0"/>
            </a:endParaRPr>
          </a:p>
        </p:txBody>
      </p:sp>
      <p:sp>
        <p:nvSpPr>
          <p:cNvPr id="16" name="Rectangle 15"/>
          <p:cNvSpPr/>
          <p:nvPr/>
        </p:nvSpPr>
        <p:spPr>
          <a:xfrm>
            <a:off x="323018" y="2762239"/>
            <a:ext cx="16611600" cy="59455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57200" marR="0" lvl="0" indent="-45720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3200" b="0" i="0" u="none" strike="noStrike" cap="none" normalizeH="0" baseline="0" dirty="0" smtClean="0">
                <a:ln>
                  <a:noFill/>
                </a:ln>
                <a:solidFill>
                  <a:schemeClr val="bg1"/>
                </a:solidFill>
                <a:effectLst/>
                <a:latin typeface="Arial" panose="020B0604020202020204" pitchFamily="34" charset="0"/>
              </a:rPr>
              <a:t>This mixed-methods study uses a convergent parallel design to gather both quantitative and qualitative data at the same time about how working together with a teacher affects student motivation, engagement, and success.</a:t>
            </a:r>
          </a:p>
          <a:p>
            <a:pPr marL="457200" marR="0" lvl="0" indent="-45720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3200" b="0" i="0" u="none" strike="noStrike" cap="none" normalizeH="0" baseline="0" dirty="0" smtClean="0">
                <a:ln>
                  <a:noFill/>
                </a:ln>
                <a:solidFill>
                  <a:schemeClr val="bg1"/>
                </a:solidFill>
                <a:effectLst/>
                <a:latin typeface="Arial" panose="020B0604020202020204" pitchFamily="34" charset="0"/>
              </a:rPr>
              <a:t>The</a:t>
            </a:r>
            <a:r>
              <a:rPr kumimoji="0" lang="en-US" altLang="en-US" sz="3200" b="0" i="0" u="none" strike="noStrike" cap="none" normalizeH="0" dirty="0" smtClean="0">
                <a:ln>
                  <a:noFill/>
                </a:ln>
                <a:solidFill>
                  <a:schemeClr val="bg1"/>
                </a:solidFill>
                <a:effectLst/>
                <a:latin typeface="Arial" panose="020B0604020202020204" pitchFamily="34" charset="0"/>
              </a:rPr>
              <a:t> grade 4 and 5 participating </a:t>
            </a:r>
            <a:r>
              <a:rPr kumimoji="0" lang="en-US" altLang="en-US" sz="3200" b="0" i="0" u="none" strike="noStrike" cap="none" normalizeH="0" baseline="0" dirty="0" smtClean="0">
                <a:ln>
                  <a:noFill/>
                </a:ln>
                <a:solidFill>
                  <a:schemeClr val="bg1"/>
                </a:solidFill>
                <a:effectLst/>
                <a:latin typeface="Arial" panose="020B0604020202020204" pitchFamily="34" charset="0"/>
              </a:rPr>
              <a:t>students in the </a:t>
            </a:r>
            <a:r>
              <a:rPr kumimoji="0" lang="en-US" altLang="en-US" sz="3200" b="0" i="0" u="none" strike="noStrike" cap="none" normalizeH="0" baseline="0" dirty="0" err="1" smtClean="0">
                <a:ln>
                  <a:noFill/>
                </a:ln>
                <a:solidFill>
                  <a:schemeClr val="bg1"/>
                </a:solidFill>
                <a:effectLst/>
                <a:latin typeface="Arial" panose="020B0604020202020204" pitchFamily="34" charset="0"/>
              </a:rPr>
              <a:t>Anse</a:t>
            </a:r>
            <a:r>
              <a:rPr kumimoji="0" lang="en-US" altLang="en-US" sz="3200" b="0" i="0" u="none" strike="noStrike" cap="none" normalizeH="0" baseline="0" dirty="0" smtClean="0">
                <a:ln>
                  <a:noFill/>
                </a:ln>
                <a:solidFill>
                  <a:schemeClr val="bg1"/>
                </a:solidFill>
                <a:effectLst/>
                <a:latin typeface="Arial" panose="020B0604020202020204" pitchFamily="34" charset="0"/>
              </a:rPr>
              <a:t> Royale school</a:t>
            </a:r>
            <a:r>
              <a:rPr kumimoji="0" lang="en-US" altLang="en-US" sz="3200" b="0" i="0" u="none" strike="noStrike" cap="none" normalizeH="0" dirty="0" smtClean="0">
                <a:ln>
                  <a:noFill/>
                </a:ln>
                <a:solidFill>
                  <a:schemeClr val="bg1"/>
                </a:solidFill>
                <a:effectLst/>
                <a:latin typeface="Arial" panose="020B0604020202020204" pitchFamily="34" charset="0"/>
              </a:rPr>
              <a:t> </a:t>
            </a:r>
            <a:r>
              <a:rPr kumimoji="0" lang="en-US" altLang="en-US" sz="3200" b="0" i="0" u="none" strike="noStrike" cap="none" normalizeH="0" baseline="0" dirty="0" smtClean="0">
                <a:ln>
                  <a:noFill/>
                </a:ln>
                <a:solidFill>
                  <a:schemeClr val="bg1"/>
                </a:solidFill>
                <a:effectLst/>
                <a:latin typeface="Arial" panose="020B0604020202020204" pitchFamily="34" charset="0"/>
              </a:rPr>
              <a:t>will be given </a:t>
            </a:r>
            <a:r>
              <a:rPr lang="en-US" altLang="en-US" sz="3200" dirty="0" smtClean="0">
                <a:solidFill>
                  <a:schemeClr val="bg1"/>
                </a:solidFill>
                <a:latin typeface="Arial" panose="020B0604020202020204" pitchFamily="34" charset="0"/>
              </a:rPr>
              <a:t>a questionnaire containing both </a:t>
            </a:r>
            <a:r>
              <a:rPr kumimoji="0" lang="en-US" altLang="en-US" sz="3200" b="0" i="0" u="none" strike="noStrike" cap="none" normalizeH="0" baseline="0" dirty="0" smtClean="0">
                <a:ln>
                  <a:noFill/>
                </a:ln>
                <a:solidFill>
                  <a:schemeClr val="bg1"/>
                </a:solidFill>
                <a:effectLst/>
                <a:latin typeface="Arial" panose="020B0604020202020204" pitchFamily="34" charset="0"/>
              </a:rPr>
              <a:t>closed-ended</a:t>
            </a:r>
            <a:r>
              <a:rPr kumimoji="0" lang="en-US" altLang="en-US" sz="3200" b="0" i="0" u="none" strike="noStrike" cap="none" normalizeH="0" dirty="0" smtClean="0">
                <a:ln>
                  <a:noFill/>
                </a:ln>
                <a:solidFill>
                  <a:schemeClr val="bg1"/>
                </a:solidFill>
                <a:effectLst/>
                <a:latin typeface="Arial" panose="020B0604020202020204" pitchFamily="34" charset="0"/>
              </a:rPr>
              <a:t> and open-ended </a:t>
            </a:r>
            <a:r>
              <a:rPr kumimoji="0" lang="en-US" altLang="en-US" sz="3200" b="0" i="0" u="none" strike="noStrike" cap="none" normalizeH="0" baseline="0" dirty="0" smtClean="0">
                <a:ln>
                  <a:noFill/>
                </a:ln>
                <a:solidFill>
                  <a:schemeClr val="bg1"/>
                </a:solidFill>
                <a:effectLst/>
                <a:latin typeface="Arial" panose="020B0604020202020204" pitchFamily="34" charset="0"/>
              </a:rPr>
              <a:t>questions. </a:t>
            </a:r>
          </a:p>
          <a:p>
            <a:pPr marL="457200" marR="0" lvl="0" indent="-45720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lang="en-US" altLang="en-US" sz="3200" dirty="0">
                <a:solidFill>
                  <a:schemeClr val="bg1"/>
                </a:solidFill>
                <a:latin typeface="Arial" panose="020B0604020202020204" pitchFamily="34" charset="0"/>
              </a:rPr>
              <a:t>S</a:t>
            </a:r>
            <a:r>
              <a:rPr kumimoji="0" lang="en-US" altLang="en-US" sz="3200" b="0" i="0" u="none" strike="noStrike" cap="none" normalizeH="0" baseline="0" dirty="0" smtClean="0">
                <a:ln>
                  <a:noFill/>
                </a:ln>
                <a:solidFill>
                  <a:schemeClr val="bg1"/>
                </a:solidFill>
                <a:effectLst/>
                <a:latin typeface="Arial" panose="020B0604020202020204" pitchFamily="34" charset="0"/>
              </a:rPr>
              <a:t>emi-structured interviews with 10</a:t>
            </a:r>
            <a:r>
              <a:rPr kumimoji="0" lang="en-US" altLang="en-US" sz="3200" b="0" i="0" u="none" strike="noStrike" cap="none" normalizeH="0" dirty="0" smtClean="0">
                <a:ln>
                  <a:noFill/>
                </a:ln>
                <a:solidFill>
                  <a:schemeClr val="bg1"/>
                </a:solidFill>
                <a:effectLst/>
                <a:latin typeface="Arial" panose="020B0604020202020204" pitchFamily="34" charset="0"/>
              </a:rPr>
              <a:t> to 12 students will be conducted to give more depth to the qualitative data.</a:t>
            </a:r>
            <a:endParaRPr kumimoji="0" lang="en-US" altLang="en-US" sz="3200" b="0" i="0" u="none" strike="noStrike" cap="none" normalizeH="0" baseline="0" dirty="0" smtClean="0">
              <a:ln>
                <a:noFill/>
              </a:ln>
              <a:solidFill>
                <a:schemeClr val="bg1"/>
              </a:solidFill>
              <a:effectLst/>
              <a:latin typeface="Arial" panose="020B0604020202020204" pitchFamily="34" charset="0"/>
            </a:endParaRPr>
          </a:p>
          <a:p>
            <a:pPr marL="457200" marR="0" lvl="0" indent="-45720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3200" b="0" i="0" u="none" strike="noStrike" cap="none" normalizeH="0" baseline="0" dirty="0" smtClean="0">
                <a:ln>
                  <a:noFill/>
                </a:ln>
                <a:solidFill>
                  <a:schemeClr val="bg1"/>
                </a:solidFill>
                <a:effectLst/>
                <a:latin typeface="Arial" panose="020B0604020202020204" pitchFamily="34" charset="0"/>
              </a:rPr>
              <a:t>Sample size of 52-52 will be strictly</a:t>
            </a:r>
            <a:r>
              <a:rPr kumimoji="0" lang="en-US" altLang="en-US" sz="3200" b="0" i="0" u="none" strike="noStrike" cap="none" normalizeH="0" dirty="0" smtClean="0">
                <a:ln>
                  <a:noFill/>
                </a:ln>
                <a:solidFill>
                  <a:schemeClr val="bg1"/>
                </a:solidFill>
                <a:effectLst/>
                <a:latin typeface="Arial" panose="020B0604020202020204" pitchFamily="34" charset="0"/>
              </a:rPr>
              <a:t> based on </a:t>
            </a:r>
            <a:r>
              <a:rPr kumimoji="0" lang="en-US" altLang="en-US" sz="3200" b="0" i="0" u="none" strike="noStrike" cap="none" normalizeH="0" baseline="0" dirty="0" smtClean="0">
                <a:ln>
                  <a:noFill/>
                </a:ln>
                <a:solidFill>
                  <a:schemeClr val="bg1"/>
                </a:solidFill>
                <a:effectLst/>
                <a:latin typeface="Arial" panose="020B0604020202020204" pitchFamily="34" charset="0"/>
              </a:rPr>
              <a:t>consent</a:t>
            </a:r>
            <a:r>
              <a:rPr kumimoji="0" lang="en-US" altLang="en-US" sz="3200" b="0" i="0" u="none" strike="noStrike" cap="none" normalizeH="0" dirty="0" smtClean="0">
                <a:ln>
                  <a:noFill/>
                </a:ln>
                <a:solidFill>
                  <a:schemeClr val="bg1"/>
                </a:solidFill>
                <a:effectLst/>
                <a:latin typeface="Arial" panose="020B0604020202020204" pitchFamily="34" charset="0"/>
              </a:rPr>
              <a:t> to ensure adherence with ethical research standards</a:t>
            </a:r>
            <a:endParaRPr kumimoji="0" lang="en-US" altLang="en-US" sz="3200" b="0" i="0" u="none" strike="noStrike" cap="none" normalizeH="0" baseline="0" dirty="0" smtClean="0">
              <a:ln>
                <a:noFill/>
              </a:ln>
              <a:solidFill>
                <a:schemeClr val="bg1"/>
              </a:solidFill>
              <a:effectLst/>
              <a:latin typeface="Arial" panose="020B0604020202020204" pitchFamily="3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object 6"/>
          <p:cNvSpPr/>
          <p:nvPr/>
        </p:nvSpPr>
        <p:spPr>
          <a:xfrm>
            <a:off x="13635863" y="0"/>
            <a:ext cx="4652645" cy="3846195"/>
          </a:xfrm>
          <a:custGeom>
            <a:avLst/>
            <a:gdLst/>
            <a:ahLst/>
            <a:cxnLst/>
            <a:rect l="l" t="t" r="r" b="b"/>
            <a:pathLst>
              <a:path w="4652644" h="3846195">
                <a:moveTo>
                  <a:pt x="4652137" y="12"/>
                </a:moveTo>
                <a:lnTo>
                  <a:pt x="2463825" y="0"/>
                </a:lnTo>
                <a:lnTo>
                  <a:pt x="0" y="12"/>
                </a:lnTo>
                <a:lnTo>
                  <a:pt x="645566" y="1936699"/>
                </a:lnTo>
                <a:lnTo>
                  <a:pt x="2609456" y="1936699"/>
                </a:lnTo>
                <a:lnTo>
                  <a:pt x="4652124" y="3845737"/>
                </a:lnTo>
                <a:lnTo>
                  <a:pt x="4652124" y="1936699"/>
                </a:lnTo>
                <a:lnTo>
                  <a:pt x="4652137" y="12"/>
                </a:lnTo>
                <a:close/>
              </a:path>
            </a:pathLst>
          </a:custGeom>
          <a:solidFill>
            <a:schemeClr val="accent2"/>
          </a:solidFill>
        </p:spPr>
        <p:txBody>
          <a:bodyPr wrap="square" lIns="0" tIns="0" rIns="0" bIns="0" rtlCol="0"/>
          <a:lstStyle/>
          <a:p>
            <a:endParaRPr/>
          </a:p>
        </p:txBody>
      </p:sp>
      <p:sp>
        <p:nvSpPr>
          <p:cNvPr id="13" name="object 13"/>
          <p:cNvSpPr txBox="1">
            <a:spLocks noGrp="1"/>
          </p:cNvSpPr>
          <p:nvPr>
            <p:ph type="title"/>
          </p:nvPr>
        </p:nvSpPr>
        <p:spPr>
          <a:xfrm>
            <a:off x="3631035" y="2767227"/>
            <a:ext cx="1571625" cy="528320"/>
          </a:xfrm>
          <a:prstGeom prst="rect">
            <a:avLst/>
          </a:prstGeom>
        </p:spPr>
        <p:txBody>
          <a:bodyPr vert="horz" wrap="square" lIns="0" tIns="12700" rIns="0" bIns="0" rtlCol="0">
            <a:spAutoFit/>
          </a:bodyPr>
          <a:lstStyle/>
          <a:p>
            <a:pPr marL="12700">
              <a:lnSpc>
                <a:spcPct val="100000"/>
              </a:lnSpc>
              <a:spcBef>
                <a:spcPts val="100"/>
              </a:spcBef>
            </a:pPr>
            <a:r>
              <a:rPr sz="3300" spc="60" dirty="0"/>
              <a:t>COUNT</a:t>
            </a:r>
            <a:endParaRPr sz="3300"/>
          </a:p>
        </p:txBody>
      </p:sp>
      <p:sp>
        <p:nvSpPr>
          <p:cNvPr id="20" name="object 20"/>
          <p:cNvSpPr txBox="1">
            <a:spLocks noGrp="1"/>
          </p:cNvSpPr>
          <p:nvPr>
            <p:ph type="sldNum" sz="quarter" idx="7"/>
          </p:nvPr>
        </p:nvSpPr>
        <p:spPr>
          <a:prstGeom prst="rect">
            <a:avLst/>
          </a:prstGeom>
        </p:spPr>
        <p:txBody>
          <a:bodyPr vert="horz" wrap="square" lIns="0" tIns="0" rIns="0" bIns="0" rtlCol="0">
            <a:spAutoFit/>
          </a:bodyPr>
          <a:lstStyle/>
          <a:p>
            <a:pPr marL="12700">
              <a:lnSpc>
                <a:spcPts val="2685"/>
              </a:lnSpc>
            </a:pPr>
            <a:r>
              <a:rPr lang="en-US" spc="245" dirty="0" err="1"/>
              <a:t>G.p</a:t>
            </a:r>
            <a:r>
              <a:rPr spc="180" dirty="0"/>
              <a:t> </a:t>
            </a:r>
            <a:r>
              <a:rPr spc="285" dirty="0"/>
              <a:t>Tech</a:t>
            </a:r>
            <a:r>
              <a:rPr spc="185" dirty="0"/>
              <a:t> </a:t>
            </a:r>
            <a:r>
              <a:rPr dirty="0"/>
              <a:t>|</a:t>
            </a:r>
            <a:r>
              <a:rPr spc="185" dirty="0"/>
              <a:t> </a:t>
            </a:r>
            <a:fld id="{81D60167-4931-47E6-BA6A-407CBD079E47}" type="slidenum">
              <a:rPr spc="225" dirty="0"/>
              <a:t>19</a:t>
            </a:fld>
            <a:endParaRPr spc="225" dirty="0"/>
          </a:p>
        </p:txBody>
      </p:sp>
      <p:pic>
        <p:nvPicPr>
          <p:cNvPr id="21" name="Picture 20">
            <a:extLst>
              <a:ext uri="{FF2B5EF4-FFF2-40B4-BE49-F238E27FC236}">
                <a16:creationId xmlns:a16="http://schemas.microsoft.com/office/drawing/2014/main" id="{42E653BC-3D9A-7383-CED6-FFB0B474EE9E}"/>
              </a:ext>
            </a:extLst>
          </p:cNvPr>
          <p:cNvPicPr>
            <a:picLocks noChangeAspect="1"/>
          </p:cNvPicPr>
          <p:nvPr/>
        </p:nvPicPr>
        <p:blipFill>
          <a:blip r:embed="rId2"/>
          <a:stretch>
            <a:fillRect/>
          </a:stretch>
        </p:blipFill>
        <p:spPr>
          <a:xfrm>
            <a:off x="14374368" y="0"/>
            <a:ext cx="3913632" cy="952500"/>
          </a:xfrm>
          <a:prstGeom prst="rect">
            <a:avLst/>
          </a:prstGeom>
        </p:spPr>
      </p:pic>
      <p:sp>
        <p:nvSpPr>
          <p:cNvPr id="5" name="object 31">
            <a:extLst>
              <a:ext uri="{FF2B5EF4-FFF2-40B4-BE49-F238E27FC236}">
                <a16:creationId xmlns:a16="http://schemas.microsoft.com/office/drawing/2014/main" id="{90B990D3-6B13-CD80-A855-192E2E61CBF1}"/>
              </a:ext>
            </a:extLst>
          </p:cNvPr>
          <p:cNvSpPr txBox="1"/>
          <p:nvPr/>
        </p:nvSpPr>
        <p:spPr>
          <a:xfrm>
            <a:off x="228600" y="9867900"/>
            <a:ext cx="5936615" cy="305212"/>
          </a:xfrm>
          <a:prstGeom prst="rect">
            <a:avLst/>
          </a:prstGeom>
        </p:spPr>
        <p:txBody>
          <a:bodyPr vert="horz" wrap="square" lIns="0" tIns="12700" rIns="0" bIns="0" rtlCol="0">
            <a:spAutoFit/>
          </a:bodyPr>
          <a:lstStyle/>
          <a:p>
            <a:pPr marL="12700">
              <a:lnSpc>
                <a:spcPct val="100000"/>
              </a:lnSpc>
              <a:spcBef>
                <a:spcPts val="100"/>
              </a:spcBef>
            </a:pPr>
            <a:r>
              <a:rPr sz="1900" spc="-130" dirty="0">
                <a:solidFill>
                  <a:srgbClr val="780F99"/>
                </a:solidFill>
                <a:latin typeface="Arial Black"/>
                <a:cs typeface="Arial Black"/>
              </a:rPr>
              <a:t>Designed</a:t>
            </a:r>
            <a:r>
              <a:rPr sz="1900" spc="-155" dirty="0">
                <a:solidFill>
                  <a:srgbClr val="780F99"/>
                </a:solidFill>
                <a:latin typeface="Arial Black"/>
                <a:cs typeface="Arial Black"/>
              </a:rPr>
              <a:t> </a:t>
            </a:r>
            <a:r>
              <a:rPr sz="1900" spc="-110" dirty="0">
                <a:solidFill>
                  <a:srgbClr val="780F99"/>
                </a:solidFill>
                <a:latin typeface="Arial Black"/>
                <a:cs typeface="Arial Black"/>
              </a:rPr>
              <a:t>and</a:t>
            </a:r>
            <a:r>
              <a:rPr sz="1900" spc="-155" dirty="0">
                <a:solidFill>
                  <a:srgbClr val="780F99"/>
                </a:solidFill>
                <a:latin typeface="Arial Black"/>
                <a:cs typeface="Arial Black"/>
              </a:rPr>
              <a:t> </a:t>
            </a:r>
            <a:r>
              <a:rPr sz="1900" spc="-125" dirty="0">
                <a:solidFill>
                  <a:srgbClr val="780F99"/>
                </a:solidFill>
                <a:latin typeface="Arial Black"/>
                <a:cs typeface="Arial Black"/>
              </a:rPr>
              <a:t>Presented</a:t>
            </a:r>
            <a:r>
              <a:rPr sz="1900" spc="-150" dirty="0">
                <a:solidFill>
                  <a:srgbClr val="780F99"/>
                </a:solidFill>
                <a:latin typeface="Arial Black"/>
                <a:cs typeface="Arial Black"/>
              </a:rPr>
              <a:t> </a:t>
            </a:r>
            <a:r>
              <a:rPr sz="1900" spc="-65" dirty="0">
                <a:solidFill>
                  <a:srgbClr val="780F99"/>
                </a:solidFill>
                <a:latin typeface="Arial Black"/>
                <a:cs typeface="Arial Black"/>
              </a:rPr>
              <a:t>by</a:t>
            </a:r>
            <a:r>
              <a:rPr sz="1900" spc="-155" dirty="0">
                <a:solidFill>
                  <a:srgbClr val="780F99"/>
                </a:solidFill>
                <a:latin typeface="Arial Black"/>
                <a:cs typeface="Arial Black"/>
              </a:rPr>
              <a:t> </a:t>
            </a:r>
            <a:r>
              <a:rPr lang="en-US" sz="1900" spc="-100" dirty="0">
                <a:solidFill>
                  <a:srgbClr val="780F99"/>
                </a:solidFill>
                <a:latin typeface="Arial Black"/>
                <a:cs typeface="Arial Black"/>
              </a:rPr>
              <a:t>Godspower Williams</a:t>
            </a:r>
            <a:endParaRPr sz="1900" dirty="0">
              <a:latin typeface="Arial Black"/>
              <a:cs typeface="Arial Black"/>
            </a:endParaRPr>
          </a:p>
        </p:txBody>
      </p:sp>
      <p:sp>
        <p:nvSpPr>
          <p:cNvPr id="7" name="Rectangle 6"/>
          <p:cNvSpPr/>
          <p:nvPr/>
        </p:nvSpPr>
        <p:spPr>
          <a:xfrm>
            <a:off x="228600" y="419100"/>
            <a:ext cx="3402435" cy="1219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5400" dirty="0">
                <a:solidFill>
                  <a:schemeClr val="lt1"/>
                </a:solidFill>
                <a:latin typeface="Cambria" panose="02040503050406030204" pitchFamily="18" charset="0"/>
                <a:ea typeface="Cambria" panose="02040503050406030204" pitchFamily="18" charset="0"/>
              </a:rPr>
              <a:t>Reliability</a:t>
            </a:r>
            <a:r>
              <a:rPr lang="en-GB" sz="3600" dirty="0">
                <a:solidFill>
                  <a:schemeClr val="lt1"/>
                </a:solidFill>
                <a:latin typeface="Cambria" panose="02040503050406030204" pitchFamily="18" charset="0"/>
                <a:ea typeface="Cambria" panose="02040503050406030204" pitchFamily="18" charset="0"/>
              </a:rPr>
              <a:t> </a:t>
            </a:r>
            <a:endParaRPr lang="en-US" sz="3600" dirty="0">
              <a:solidFill>
                <a:schemeClr val="lt1"/>
              </a:solidFill>
              <a:latin typeface="Cambria" panose="02040503050406030204" pitchFamily="18" charset="0"/>
              <a:ea typeface="Cambria" panose="02040503050406030204" pitchFamily="18" charset="0"/>
            </a:endParaRPr>
          </a:p>
        </p:txBody>
      </p:sp>
      <p:sp>
        <p:nvSpPr>
          <p:cNvPr id="19" name="Rectangle 18"/>
          <p:cNvSpPr/>
          <p:nvPr/>
        </p:nvSpPr>
        <p:spPr>
          <a:xfrm>
            <a:off x="239486" y="2349035"/>
            <a:ext cx="16067314" cy="67196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smtClean="0"/>
              <a:t>To ensure that the results of this mixed-methods study are trustworthy, clear steps will be taken to check that all the tools used are valid and reliable. </a:t>
            </a:r>
            <a:r>
              <a:rPr lang="en-US" sz="3200" dirty="0"/>
              <a:t>T</a:t>
            </a:r>
            <a:r>
              <a:rPr lang="en-US" sz="3200" dirty="0" smtClean="0"/>
              <a:t>he questionnaire will be reviewed by educational experts and the course lecturers. Their feedback will help confirm if the questions are easy to understand, relevant to the topic, and accurately represent what the study aims to measure.</a:t>
            </a:r>
            <a:endParaRPr lang="en-US" sz="3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object 8"/>
          <p:cNvSpPr/>
          <p:nvPr/>
        </p:nvSpPr>
        <p:spPr>
          <a:xfrm>
            <a:off x="0" y="11"/>
            <a:ext cx="18288000" cy="2774315"/>
          </a:xfrm>
          <a:custGeom>
            <a:avLst/>
            <a:gdLst/>
            <a:ahLst/>
            <a:cxnLst/>
            <a:rect l="l" t="t" r="r" b="b"/>
            <a:pathLst>
              <a:path w="18288000" h="2774315">
                <a:moveTo>
                  <a:pt x="18288000" y="0"/>
                </a:moveTo>
                <a:lnTo>
                  <a:pt x="15172360" y="0"/>
                </a:lnTo>
                <a:lnTo>
                  <a:pt x="10315613" y="0"/>
                </a:lnTo>
                <a:lnTo>
                  <a:pt x="0" y="0"/>
                </a:lnTo>
                <a:lnTo>
                  <a:pt x="0" y="371475"/>
                </a:lnTo>
                <a:lnTo>
                  <a:pt x="10750982" y="371475"/>
                </a:lnTo>
                <a:lnTo>
                  <a:pt x="13567029" y="2774175"/>
                </a:lnTo>
                <a:lnTo>
                  <a:pt x="18288000" y="2774175"/>
                </a:lnTo>
                <a:lnTo>
                  <a:pt x="18288000" y="0"/>
                </a:lnTo>
                <a:close/>
              </a:path>
            </a:pathLst>
          </a:custGeom>
          <a:solidFill>
            <a:schemeClr val="accent2"/>
          </a:solidFill>
        </p:spPr>
        <p:txBody>
          <a:bodyPr wrap="square" lIns="0" tIns="0" rIns="0" bIns="0" rtlCol="0"/>
          <a:lstStyle/>
          <a:p>
            <a:endParaRPr/>
          </a:p>
        </p:txBody>
      </p:sp>
      <p:sp>
        <p:nvSpPr>
          <p:cNvPr id="27" name="object 27"/>
          <p:cNvSpPr txBox="1"/>
          <p:nvPr/>
        </p:nvSpPr>
        <p:spPr>
          <a:xfrm>
            <a:off x="9359488" y="7151599"/>
            <a:ext cx="937894" cy="497840"/>
          </a:xfrm>
          <a:prstGeom prst="rect">
            <a:avLst/>
          </a:prstGeom>
        </p:spPr>
        <p:txBody>
          <a:bodyPr vert="horz" wrap="square" lIns="0" tIns="12700" rIns="0" bIns="0" rtlCol="0">
            <a:spAutoFit/>
          </a:bodyPr>
          <a:lstStyle/>
          <a:p>
            <a:pPr marL="12700">
              <a:lnSpc>
                <a:spcPct val="100000"/>
              </a:lnSpc>
              <a:spcBef>
                <a:spcPts val="100"/>
              </a:spcBef>
            </a:pPr>
            <a:r>
              <a:rPr sz="3100" b="1" spc="-20" dirty="0">
                <a:solidFill>
                  <a:srgbClr val="FFFFFF"/>
                </a:solidFill>
                <a:latin typeface="Calibri"/>
                <a:cs typeface="Calibri"/>
              </a:rPr>
              <a:t>NOTE</a:t>
            </a:r>
            <a:endParaRPr sz="3100">
              <a:latin typeface="Calibri"/>
              <a:cs typeface="Calibri"/>
            </a:endParaRPr>
          </a:p>
        </p:txBody>
      </p:sp>
      <p:sp>
        <p:nvSpPr>
          <p:cNvPr id="30" name="object 30"/>
          <p:cNvSpPr txBox="1"/>
          <p:nvPr/>
        </p:nvSpPr>
        <p:spPr>
          <a:xfrm>
            <a:off x="15802636" y="9857783"/>
            <a:ext cx="2225675" cy="391160"/>
          </a:xfrm>
          <a:prstGeom prst="rect">
            <a:avLst/>
          </a:prstGeom>
        </p:spPr>
        <p:txBody>
          <a:bodyPr vert="horz" wrap="square" lIns="0" tIns="12700" rIns="0" bIns="0" rtlCol="0">
            <a:spAutoFit/>
          </a:bodyPr>
          <a:lstStyle/>
          <a:p>
            <a:pPr marL="12700">
              <a:lnSpc>
                <a:spcPct val="100000"/>
              </a:lnSpc>
              <a:spcBef>
                <a:spcPts val="100"/>
              </a:spcBef>
            </a:pPr>
            <a:r>
              <a:rPr lang="en-US" sz="2400" spc="245" dirty="0" err="1">
                <a:solidFill>
                  <a:srgbClr val="780F99"/>
                </a:solidFill>
                <a:latin typeface="Microsoft Sans Serif"/>
                <a:cs typeface="Microsoft Sans Serif"/>
              </a:rPr>
              <a:t>G.p</a:t>
            </a:r>
            <a:r>
              <a:rPr sz="2400" spc="180" dirty="0">
                <a:solidFill>
                  <a:srgbClr val="780F99"/>
                </a:solidFill>
                <a:latin typeface="Microsoft Sans Serif"/>
                <a:cs typeface="Microsoft Sans Serif"/>
              </a:rPr>
              <a:t> </a:t>
            </a:r>
            <a:r>
              <a:rPr sz="2400" spc="285" dirty="0">
                <a:solidFill>
                  <a:srgbClr val="780F99"/>
                </a:solidFill>
                <a:latin typeface="Microsoft Sans Serif"/>
                <a:cs typeface="Microsoft Sans Serif"/>
              </a:rPr>
              <a:t>Tech</a:t>
            </a:r>
            <a:r>
              <a:rPr sz="2400" spc="185" dirty="0">
                <a:solidFill>
                  <a:srgbClr val="780F99"/>
                </a:solidFill>
                <a:latin typeface="Microsoft Sans Serif"/>
                <a:cs typeface="Microsoft Sans Serif"/>
              </a:rPr>
              <a:t> </a:t>
            </a:r>
            <a:r>
              <a:rPr sz="2400" dirty="0">
                <a:solidFill>
                  <a:srgbClr val="780F99"/>
                </a:solidFill>
                <a:latin typeface="Microsoft Sans Serif"/>
                <a:cs typeface="Microsoft Sans Serif"/>
              </a:rPr>
              <a:t>|</a:t>
            </a:r>
            <a:r>
              <a:rPr sz="2400" spc="185" dirty="0">
                <a:solidFill>
                  <a:srgbClr val="780F99"/>
                </a:solidFill>
                <a:latin typeface="Microsoft Sans Serif"/>
                <a:cs typeface="Microsoft Sans Serif"/>
              </a:rPr>
              <a:t> </a:t>
            </a:r>
            <a:r>
              <a:rPr sz="2400" spc="200" dirty="0">
                <a:solidFill>
                  <a:srgbClr val="780F99"/>
                </a:solidFill>
                <a:latin typeface="Microsoft Sans Serif"/>
                <a:cs typeface="Microsoft Sans Serif"/>
              </a:rPr>
              <a:t>2</a:t>
            </a:r>
            <a:endParaRPr sz="2400" dirty="0">
              <a:latin typeface="Microsoft Sans Serif"/>
              <a:cs typeface="Microsoft Sans Serif"/>
            </a:endParaRPr>
          </a:p>
        </p:txBody>
      </p:sp>
      <p:sp>
        <p:nvSpPr>
          <p:cNvPr id="31" name="object 31"/>
          <p:cNvSpPr txBox="1"/>
          <p:nvPr/>
        </p:nvSpPr>
        <p:spPr>
          <a:xfrm>
            <a:off x="235585" y="9867900"/>
            <a:ext cx="5936615" cy="305212"/>
          </a:xfrm>
          <a:prstGeom prst="rect">
            <a:avLst/>
          </a:prstGeom>
        </p:spPr>
        <p:txBody>
          <a:bodyPr vert="horz" wrap="square" lIns="0" tIns="12700" rIns="0" bIns="0" rtlCol="0">
            <a:spAutoFit/>
          </a:bodyPr>
          <a:lstStyle/>
          <a:p>
            <a:pPr marL="12700">
              <a:lnSpc>
                <a:spcPct val="100000"/>
              </a:lnSpc>
              <a:spcBef>
                <a:spcPts val="100"/>
              </a:spcBef>
            </a:pPr>
            <a:r>
              <a:rPr sz="1900" spc="-130" dirty="0">
                <a:solidFill>
                  <a:srgbClr val="780F99"/>
                </a:solidFill>
                <a:latin typeface="Arial Black"/>
                <a:cs typeface="Arial Black"/>
              </a:rPr>
              <a:t>Designed</a:t>
            </a:r>
            <a:r>
              <a:rPr sz="1900" spc="-155" dirty="0">
                <a:solidFill>
                  <a:srgbClr val="780F99"/>
                </a:solidFill>
                <a:latin typeface="Arial Black"/>
                <a:cs typeface="Arial Black"/>
              </a:rPr>
              <a:t> </a:t>
            </a:r>
            <a:r>
              <a:rPr sz="1900" spc="-110" dirty="0">
                <a:solidFill>
                  <a:srgbClr val="780F99"/>
                </a:solidFill>
                <a:latin typeface="Arial Black"/>
                <a:cs typeface="Arial Black"/>
              </a:rPr>
              <a:t>and</a:t>
            </a:r>
            <a:r>
              <a:rPr sz="1900" spc="-155" dirty="0">
                <a:solidFill>
                  <a:srgbClr val="780F99"/>
                </a:solidFill>
                <a:latin typeface="Arial Black"/>
                <a:cs typeface="Arial Black"/>
              </a:rPr>
              <a:t> </a:t>
            </a:r>
            <a:r>
              <a:rPr sz="1900" spc="-125" dirty="0">
                <a:solidFill>
                  <a:srgbClr val="780F99"/>
                </a:solidFill>
                <a:latin typeface="Arial Black"/>
                <a:cs typeface="Arial Black"/>
              </a:rPr>
              <a:t>Presented</a:t>
            </a:r>
            <a:r>
              <a:rPr sz="1900" spc="-150" dirty="0">
                <a:solidFill>
                  <a:srgbClr val="780F99"/>
                </a:solidFill>
                <a:latin typeface="Arial Black"/>
                <a:cs typeface="Arial Black"/>
              </a:rPr>
              <a:t> </a:t>
            </a:r>
            <a:r>
              <a:rPr sz="1900" spc="-65" dirty="0">
                <a:solidFill>
                  <a:srgbClr val="780F99"/>
                </a:solidFill>
                <a:latin typeface="Arial Black"/>
                <a:cs typeface="Arial Black"/>
              </a:rPr>
              <a:t>by</a:t>
            </a:r>
            <a:r>
              <a:rPr sz="1900" spc="-155" dirty="0">
                <a:solidFill>
                  <a:srgbClr val="780F99"/>
                </a:solidFill>
                <a:latin typeface="Arial Black"/>
                <a:cs typeface="Arial Black"/>
              </a:rPr>
              <a:t> </a:t>
            </a:r>
            <a:r>
              <a:rPr lang="en-US" sz="1900" spc="-100" dirty="0">
                <a:solidFill>
                  <a:srgbClr val="780F99"/>
                </a:solidFill>
                <a:latin typeface="Arial Black"/>
                <a:cs typeface="Arial Black"/>
              </a:rPr>
              <a:t>Godspower Williams</a:t>
            </a:r>
            <a:endParaRPr sz="1900" dirty="0">
              <a:latin typeface="Arial Black"/>
              <a:cs typeface="Arial Black"/>
            </a:endParaRPr>
          </a:p>
        </p:txBody>
      </p:sp>
      <p:pic>
        <p:nvPicPr>
          <p:cNvPr id="32" name="Picture 31">
            <a:extLst>
              <a:ext uri="{FF2B5EF4-FFF2-40B4-BE49-F238E27FC236}">
                <a16:creationId xmlns:a16="http://schemas.microsoft.com/office/drawing/2014/main" id="{CEB86587-F164-63A7-E12B-85E2AEB57ABA}"/>
              </a:ext>
            </a:extLst>
          </p:cNvPr>
          <p:cNvPicPr>
            <a:picLocks noChangeAspect="1"/>
          </p:cNvPicPr>
          <p:nvPr/>
        </p:nvPicPr>
        <p:blipFill>
          <a:blip r:embed="rId2"/>
          <a:stretch>
            <a:fillRect/>
          </a:stretch>
        </p:blipFill>
        <p:spPr>
          <a:xfrm>
            <a:off x="14374368" y="0"/>
            <a:ext cx="3913632" cy="952500"/>
          </a:xfrm>
          <a:prstGeom prst="rect">
            <a:avLst/>
          </a:prstGeom>
        </p:spPr>
      </p:pic>
      <p:sp>
        <p:nvSpPr>
          <p:cNvPr id="33" name="Rectangle 32"/>
          <p:cNvSpPr/>
          <p:nvPr/>
        </p:nvSpPr>
        <p:spPr>
          <a:xfrm>
            <a:off x="228600" y="3369450"/>
            <a:ext cx="17602200" cy="63460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3200" dirty="0" smtClean="0"/>
              <a:t>Teacher-student cooperation is seen as important in learner-centered education because it encourages shared responsibility for learning and boosts motivation, engagement, and performance. Global research shows that good ways to educate involve talking and giving feedback, yet many classes are still driven by teachers. After COVID-19, there is a drive for more people to work together to make decisions and take part in education. Research shows that supportive interactions make students more resilient, yet instructors have problems such not having enough time and resources. In Seychelles, strong community connections make it easier for people to get along, while problems like not having enough personnel make it harder for people to work together. More study is required on these dynamics, particularly in senior secondary schools in </a:t>
            </a:r>
            <a:r>
              <a:rPr lang="en-US" sz="3200" dirty="0" err="1" smtClean="0"/>
              <a:t>Anse</a:t>
            </a:r>
            <a:r>
              <a:rPr lang="en-US" sz="3200" dirty="0" smtClean="0"/>
              <a:t> Royale District, to help with the move to competency-based teaching.         </a:t>
            </a:r>
            <a:endParaRPr lang="en-US" sz="3200" dirty="0"/>
          </a:p>
        </p:txBody>
      </p:sp>
      <p:sp>
        <p:nvSpPr>
          <p:cNvPr id="42" name="Rectangle 41"/>
          <p:cNvSpPr/>
          <p:nvPr/>
        </p:nvSpPr>
        <p:spPr>
          <a:xfrm>
            <a:off x="228600" y="723900"/>
            <a:ext cx="11125200" cy="2362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smtClean="0"/>
              <a:t>Introduction: Background to the study</a:t>
            </a:r>
            <a:endParaRPr lang="en-US" sz="5400" dirty="0"/>
          </a:p>
        </p:txBody>
      </p:sp>
      <p:sp>
        <p:nvSpPr>
          <p:cNvPr id="45" name="Rectangle 44"/>
          <p:cNvSpPr/>
          <p:nvPr/>
        </p:nvSpPr>
        <p:spPr>
          <a:xfrm>
            <a:off x="228600" y="287557"/>
            <a:ext cx="3963035" cy="87268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3600" dirty="0" smtClean="0"/>
              <a:t>CHAPTER 1</a:t>
            </a:r>
            <a:endParaRPr lang="en-US" sz="36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object 6"/>
          <p:cNvSpPr/>
          <p:nvPr/>
        </p:nvSpPr>
        <p:spPr>
          <a:xfrm>
            <a:off x="13635863" y="0"/>
            <a:ext cx="4652645" cy="3846195"/>
          </a:xfrm>
          <a:custGeom>
            <a:avLst/>
            <a:gdLst/>
            <a:ahLst/>
            <a:cxnLst/>
            <a:rect l="l" t="t" r="r" b="b"/>
            <a:pathLst>
              <a:path w="4652644" h="3846195">
                <a:moveTo>
                  <a:pt x="4652137" y="12"/>
                </a:moveTo>
                <a:lnTo>
                  <a:pt x="2463825" y="0"/>
                </a:lnTo>
                <a:lnTo>
                  <a:pt x="0" y="12"/>
                </a:lnTo>
                <a:lnTo>
                  <a:pt x="645566" y="1936699"/>
                </a:lnTo>
                <a:lnTo>
                  <a:pt x="2609456" y="1936699"/>
                </a:lnTo>
                <a:lnTo>
                  <a:pt x="4652124" y="3845737"/>
                </a:lnTo>
                <a:lnTo>
                  <a:pt x="4652124" y="1936699"/>
                </a:lnTo>
                <a:lnTo>
                  <a:pt x="4652137" y="12"/>
                </a:lnTo>
                <a:close/>
              </a:path>
            </a:pathLst>
          </a:custGeom>
          <a:solidFill>
            <a:schemeClr val="accent2"/>
          </a:solidFill>
        </p:spPr>
        <p:txBody>
          <a:bodyPr wrap="square" lIns="0" tIns="0" rIns="0" bIns="0" rtlCol="0"/>
          <a:lstStyle/>
          <a:p>
            <a:endParaRPr/>
          </a:p>
        </p:txBody>
      </p:sp>
      <p:sp>
        <p:nvSpPr>
          <p:cNvPr id="11" name="object 11"/>
          <p:cNvSpPr txBox="1">
            <a:spLocks noGrp="1"/>
          </p:cNvSpPr>
          <p:nvPr>
            <p:ph type="title"/>
          </p:nvPr>
        </p:nvSpPr>
        <p:spPr>
          <a:xfrm>
            <a:off x="3393654" y="2767227"/>
            <a:ext cx="2045970" cy="528320"/>
          </a:xfrm>
          <a:prstGeom prst="rect">
            <a:avLst/>
          </a:prstGeom>
        </p:spPr>
        <p:txBody>
          <a:bodyPr vert="horz" wrap="square" lIns="0" tIns="12700" rIns="0" bIns="0" rtlCol="0">
            <a:spAutoFit/>
          </a:bodyPr>
          <a:lstStyle/>
          <a:p>
            <a:pPr marL="12700">
              <a:lnSpc>
                <a:spcPct val="100000"/>
              </a:lnSpc>
              <a:spcBef>
                <a:spcPts val="100"/>
              </a:spcBef>
            </a:pPr>
            <a:r>
              <a:rPr sz="3300" spc="70" dirty="0"/>
              <a:t>COUNTIF</a:t>
            </a:r>
            <a:endParaRPr sz="3300"/>
          </a:p>
        </p:txBody>
      </p:sp>
      <p:sp>
        <p:nvSpPr>
          <p:cNvPr id="16" name="object 16"/>
          <p:cNvSpPr txBox="1"/>
          <p:nvPr/>
        </p:nvSpPr>
        <p:spPr>
          <a:xfrm>
            <a:off x="3264025" y="6362700"/>
            <a:ext cx="2326005" cy="528320"/>
          </a:xfrm>
          <a:prstGeom prst="rect">
            <a:avLst/>
          </a:prstGeom>
        </p:spPr>
        <p:txBody>
          <a:bodyPr vert="horz" wrap="square" lIns="0" tIns="12700" rIns="0" bIns="0" rtlCol="0">
            <a:spAutoFit/>
          </a:bodyPr>
          <a:lstStyle/>
          <a:p>
            <a:pPr marL="12700">
              <a:lnSpc>
                <a:spcPct val="100000"/>
              </a:lnSpc>
              <a:spcBef>
                <a:spcPts val="100"/>
              </a:spcBef>
            </a:pPr>
            <a:r>
              <a:rPr sz="3300" b="1" spc="70" dirty="0" smtClean="0">
                <a:solidFill>
                  <a:srgbClr val="FFFFFF"/>
                </a:solidFill>
                <a:latin typeface="Tahoma"/>
                <a:cs typeface="Tahoma"/>
              </a:rPr>
              <a:t>COUNTFS</a:t>
            </a:r>
            <a:endParaRPr sz="3300" dirty="0">
              <a:latin typeface="Tahoma"/>
              <a:cs typeface="Tahoma"/>
            </a:endParaRPr>
          </a:p>
        </p:txBody>
      </p:sp>
      <p:sp>
        <p:nvSpPr>
          <p:cNvPr id="20" name="object 20"/>
          <p:cNvSpPr txBox="1">
            <a:spLocks noGrp="1"/>
          </p:cNvSpPr>
          <p:nvPr>
            <p:ph type="sldNum" sz="quarter" idx="7"/>
          </p:nvPr>
        </p:nvSpPr>
        <p:spPr>
          <a:prstGeom prst="rect">
            <a:avLst/>
          </a:prstGeom>
        </p:spPr>
        <p:txBody>
          <a:bodyPr vert="horz" wrap="square" lIns="0" tIns="0" rIns="0" bIns="0" rtlCol="0">
            <a:spAutoFit/>
          </a:bodyPr>
          <a:lstStyle/>
          <a:p>
            <a:pPr marL="12700">
              <a:lnSpc>
                <a:spcPts val="2685"/>
              </a:lnSpc>
            </a:pPr>
            <a:r>
              <a:rPr lang="en-US" spc="245" dirty="0" err="1"/>
              <a:t>G.p</a:t>
            </a:r>
            <a:r>
              <a:rPr spc="180" dirty="0"/>
              <a:t> </a:t>
            </a:r>
            <a:r>
              <a:rPr spc="285" dirty="0"/>
              <a:t>Tech</a:t>
            </a:r>
            <a:r>
              <a:rPr spc="185" dirty="0"/>
              <a:t> </a:t>
            </a:r>
            <a:r>
              <a:rPr dirty="0"/>
              <a:t>|</a:t>
            </a:r>
            <a:r>
              <a:rPr spc="185" dirty="0"/>
              <a:t> </a:t>
            </a:r>
            <a:fld id="{81D60167-4931-47E6-BA6A-407CBD079E47}" type="slidenum">
              <a:rPr spc="225" dirty="0"/>
              <a:t>20</a:t>
            </a:fld>
            <a:endParaRPr spc="225" dirty="0"/>
          </a:p>
        </p:txBody>
      </p:sp>
      <p:pic>
        <p:nvPicPr>
          <p:cNvPr id="21" name="Picture 20">
            <a:extLst>
              <a:ext uri="{FF2B5EF4-FFF2-40B4-BE49-F238E27FC236}">
                <a16:creationId xmlns:a16="http://schemas.microsoft.com/office/drawing/2014/main" id="{12E63CD9-873D-8B5A-7AE8-D883B1BE0EB6}"/>
              </a:ext>
            </a:extLst>
          </p:cNvPr>
          <p:cNvPicPr>
            <a:picLocks noChangeAspect="1"/>
          </p:cNvPicPr>
          <p:nvPr/>
        </p:nvPicPr>
        <p:blipFill>
          <a:blip r:embed="rId2"/>
          <a:stretch>
            <a:fillRect/>
          </a:stretch>
        </p:blipFill>
        <p:spPr>
          <a:xfrm>
            <a:off x="14431264" y="-17265"/>
            <a:ext cx="3913632" cy="952500"/>
          </a:xfrm>
          <a:prstGeom prst="rect">
            <a:avLst/>
          </a:prstGeom>
        </p:spPr>
      </p:pic>
      <p:sp>
        <p:nvSpPr>
          <p:cNvPr id="5" name="Rectangle 4"/>
          <p:cNvSpPr/>
          <p:nvPr/>
        </p:nvSpPr>
        <p:spPr>
          <a:xfrm>
            <a:off x="304800" y="419100"/>
            <a:ext cx="3733800" cy="1295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5400" dirty="0">
                <a:solidFill>
                  <a:schemeClr val="lt1"/>
                </a:solidFill>
                <a:latin typeface="Cambria" panose="02040503050406030204" pitchFamily="18" charset="0"/>
                <a:ea typeface="Cambria" panose="02040503050406030204" pitchFamily="18" charset="0"/>
              </a:rPr>
              <a:t>Validity</a:t>
            </a:r>
            <a:endParaRPr lang="en-US" sz="5400" dirty="0">
              <a:solidFill>
                <a:schemeClr val="lt1"/>
              </a:solidFill>
              <a:latin typeface="Cambria" panose="02040503050406030204" pitchFamily="18" charset="0"/>
              <a:ea typeface="Cambria" panose="02040503050406030204" pitchFamily="18" charset="0"/>
            </a:endParaRPr>
          </a:p>
        </p:txBody>
      </p:sp>
      <p:sp>
        <p:nvSpPr>
          <p:cNvPr id="7" name="Rectangle 6"/>
          <p:cNvSpPr/>
          <p:nvPr/>
        </p:nvSpPr>
        <p:spPr>
          <a:xfrm>
            <a:off x="304800" y="2247900"/>
            <a:ext cx="15849600"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57200" indent="-457200">
              <a:buFont typeface="Wingdings" panose="05000000000000000000" pitchFamily="2" charset="2"/>
              <a:buChar char="v"/>
            </a:pPr>
            <a:r>
              <a:rPr lang="en-US" sz="3200" dirty="0" smtClean="0"/>
              <a:t>The study’s validity will be strengthened by using questions adapted from well-established and already validated tools, such as the Student Engagement Scale. A small pilot test will also be carried out with a few students and teachers to check whether the instruments are reliable. Any unclear or confusing items will be revised to make them more consistent and easier to understand.</a:t>
            </a:r>
          </a:p>
          <a:p>
            <a:pPr marL="457200" indent="-457200">
              <a:buFont typeface="Wingdings" panose="05000000000000000000" pitchFamily="2" charset="2"/>
              <a:buChar char="v"/>
            </a:pPr>
            <a:r>
              <a:rPr lang="en-US" sz="3200" dirty="0" smtClean="0"/>
              <a:t>To further improve the quality of the qualitative data, a standard interview guide will be used, and interviews will be audio-recorded (with permission). These steps help ensure that the information collected is accurate, dependable, and trustworthy.</a:t>
            </a:r>
            <a:endParaRPr lang="en-US" sz="3200" dirty="0"/>
          </a:p>
        </p:txBody>
      </p:sp>
      <p:sp>
        <p:nvSpPr>
          <p:cNvPr id="22" name="object 31">
            <a:extLst>
              <a:ext uri="{FF2B5EF4-FFF2-40B4-BE49-F238E27FC236}">
                <a16:creationId xmlns:a16="http://schemas.microsoft.com/office/drawing/2014/main" id="{0FB80998-6623-75BD-C784-B712E87B4EC2}"/>
              </a:ext>
            </a:extLst>
          </p:cNvPr>
          <p:cNvSpPr txBox="1"/>
          <p:nvPr/>
        </p:nvSpPr>
        <p:spPr>
          <a:xfrm>
            <a:off x="304800" y="9867900"/>
            <a:ext cx="5936615" cy="305212"/>
          </a:xfrm>
          <a:prstGeom prst="rect">
            <a:avLst/>
          </a:prstGeom>
        </p:spPr>
        <p:txBody>
          <a:bodyPr vert="horz" wrap="square" lIns="0" tIns="12700" rIns="0" bIns="0" rtlCol="0">
            <a:spAutoFit/>
          </a:bodyPr>
          <a:lstStyle/>
          <a:p>
            <a:pPr marL="12700">
              <a:lnSpc>
                <a:spcPct val="100000"/>
              </a:lnSpc>
              <a:spcBef>
                <a:spcPts val="100"/>
              </a:spcBef>
            </a:pPr>
            <a:r>
              <a:rPr sz="1900" spc="-130" dirty="0">
                <a:solidFill>
                  <a:srgbClr val="780F99"/>
                </a:solidFill>
                <a:latin typeface="Arial Black"/>
                <a:cs typeface="Arial Black"/>
              </a:rPr>
              <a:t>Designed</a:t>
            </a:r>
            <a:r>
              <a:rPr sz="1900" spc="-155" dirty="0">
                <a:solidFill>
                  <a:srgbClr val="780F99"/>
                </a:solidFill>
                <a:latin typeface="Arial Black"/>
                <a:cs typeface="Arial Black"/>
              </a:rPr>
              <a:t> </a:t>
            </a:r>
            <a:r>
              <a:rPr sz="1900" spc="-110" dirty="0">
                <a:solidFill>
                  <a:srgbClr val="780F99"/>
                </a:solidFill>
                <a:latin typeface="Arial Black"/>
                <a:cs typeface="Arial Black"/>
              </a:rPr>
              <a:t>and</a:t>
            </a:r>
            <a:r>
              <a:rPr sz="1900" spc="-155" dirty="0">
                <a:solidFill>
                  <a:srgbClr val="780F99"/>
                </a:solidFill>
                <a:latin typeface="Arial Black"/>
                <a:cs typeface="Arial Black"/>
              </a:rPr>
              <a:t> </a:t>
            </a:r>
            <a:r>
              <a:rPr sz="1900" spc="-125" dirty="0">
                <a:solidFill>
                  <a:srgbClr val="780F99"/>
                </a:solidFill>
                <a:latin typeface="Arial Black"/>
                <a:cs typeface="Arial Black"/>
              </a:rPr>
              <a:t>Presented</a:t>
            </a:r>
            <a:r>
              <a:rPr sz="1900" spc="-150" dirty="0">
                <a:solidFill>
                  <a:srgbClr val="780F99"/>
                </a:solidFill>
                <a:latin typeface="Arial Black"/>
                <a:cs typeface="Arial Black"/>
              </a:rPr>
              <a:t> </a:t>
            </a:r>
            <a:r>
              <a:rPr sz="1900" spc="-65" dirty="0">
                <a:solidFill>
                  <a:srgbClr val="780F99"/>
                </a:solidFill>
                <a:latin typeface="Arial Black"/>
                <a:cs typeface="Arial Black"/>
              </a:rPr>
              <a:t>by</a:t>
            </a:r>
            <a:r>
              <a:rPr sz="1900" spc="-155" dirty="0">
                <a:solidFill>
                  <a:srgbClr val="780F99"/>
                </a:solidFill>
                <a:latin typeface="Arial Black"/>
                <a:cs typeface="Arial Black"/>
              </a:rPr>
              <a:t> </a:t>
            </a:r>
            <a:r>
              <a:rPr lang="en-US" sz="1900" spc="-100" dirty="0">
                <a:solidFill>
                  <a:srgbClr val="780F99"/>
                </a:solidFill>
                <a:latin typeface="Arial Black"/>
                <a:cs typeface="Arial Black"/>
              </a:rPr>
              <a:t>Godspower Williams</a:t>
            </a:r>
            <a:endParaRPr sz="1900" dirty="0">
              <a:latin typeface="Arial Black"/>
              <a:cs typeface="Arial Black"/>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190499"/>
            <a:ext cx="18478500" cy="3042285"/>
            <a:chOff x="0" y="-190499"/>
            <a:chExt cx="18478500" cy="3042285"/>
          </a:xfrm>
          <a:solidFill>
            <a:schemeClr val="accent2"/>
          </a:solidFill>
        </p:grpSpPr>
        <p:sp>
          <p:nvSpPr>
            <p:cNvPr id="3" name="object 3"/>
            <p:cNvSpPr/>
            <p:nvPr/>
          </p:nvSpPr>
          <p:spPr>
            <a:xfrm>
              <a:off x="0" y="0"/>
              <a:ext cx="18288000" cy="2851785"/>
            </a:xfrm>
            <a:custGeom>
              <a:avLst/>
              <a:gdLst/>
              <a:ahLst/>
              <a:cxnLst/>
              <a:rect l="l" t="t" r="r" b="b"/>
              <a:pathLst>
                <a:path w="18288000" h="2851785">
                  <a:moveTo>
                    <a:pt x="18287988" y="0"/>
                  </a:moveTo>
                  <a:lnTo>
                    <a:pt x="12673025" y="0"/>
                  </a:lnTo>
                  <a:lnTo>
                    <a:pt x="0" y="12"/>
                  </a:lnTo>
                  <a:lnTo>
                    <a:pt x="0" y="942987"/>
                  </a:lnTo>
                  <a:lnTo>
                    <a:pt x="13094386" y="942987"/>
                  </a:lnTo>
                  <a:lnTo>
                    <a:pt x="13094386" y="930795"/>
                  </a:lnTo>
                  <a:lnTo>
                    <a:pt x="13963879" y="2851493"/>
                  </a:lnTo>
                  <a:lnTo>
                    <a:pt x="18287988" y="2851493"/>
                  </a:lnTo>
                  <a:lnTo>
                    <a:pt x="18287988" y="0"/>
                  </a:lnTo>
                  <a:close/>
                </a:path>
              </a:pathLst>
            </a:custGeom>
            <a:grpFill/>
          </p:spPr>
          <p:txBody>
            <a:bodyPr wrap="square" lIns="0" tIns="0" rIns="0" bIns="0" rtlCol="0"/>
            <a:lstStyle/>
            <a:p>
              <a:endParaRPr/>
            </a:p>
          </p:txBody>
        </p:sp>
        <p:pic>
          <p:nvPicPr>
            <p:cNvPr id="4" name="object 4"/>
            <p:cNvPicPr/>
            <p:nvPr/>
          </p:nvPicPr>
          <p:blipFill>
            <a:blip r:embed="rId2" cstate="print"/>
            <a:stretch>
              <a:fillRect/>
            </a:stretch>
          </p:blipFill>
          <p:spPr>
            <a:xfrm>
              <a:off x="13485074" y="0"/>
              <a:ext cx="4802926" cy="2491308"/>
            </a:xfrm>
            <a:prstGeom prst="rect">
              <a:avLst/>
            </a:prstGeom>
            <a:grpFill/>
          </p:spPr>
        </p:pic>
        <p:sp>
          <p:nvSpPr>
            <p:cNvPr id="5" name="object 5"/>
            <p:cNvSpPr/>
            <p:nvPr/>
          </p:nvSpPr>
          <p:spPr>
            <a:xfrm>
              <a:off x="13485252" y="0"/>
              <a:ext cx="4803140" cy="2491740"/>
            </a:xfrm>
            <a:custGeom>
              <a:avLst/>
              <a:gdLst/>
              <a:ahLst/>
              <a:cxnLst/>
              <a:rect l="l" t="t" r="r" b="b"/>
              <a:pathLst>
                <a:path w="4803140" h="2491740">
                  <a:moveTo>
                    <a:pt x="0" y="0"/>
                  </a:moveTo>
                  <a:lnTo>
                    <a:pt x="830387" y="2491164"/>
                  </a:lnTo>
                  <a:lnTo>
                    <a:pt x="4802746" y="2491164"/>
                  </a:lnTo>
                </a:path>
              </a:pathLst>
            </a:custGeom>
            <a:grpFill/>
            <a:ln w="381000">
              <a:solidFill>
                <a:srgbClr val="FFFFFF"/>
              </a:solidFill>
            </a:ln>
          </p:spPr>
          <p:txBody>
            <a:bodyPr wrap="square" lIns="0" tIns="0" rIns="0" bIns="0" rtlCol="0"/>
            <a:lstStyle/>
            <a:p>
              <a:endParaRPr/>
            </a:p>
          </p:txBody>
        </p:sp>
      </p:grpSp>
      <p:sp>
        <p:nvSpPr>
          <p:cNvPr id="14" name="object 14"/>
          <p:cNvSpPr txBox="1">
            <a:spLocks noGrp="1"/>
          </p:cNvSpPr>
          <p:nvPr>
            <p:ph type="sldNum" sz="quarter" idx="7"/>
          </p:nvPr>
        </p:nvSpPr>
        <p:spPr>
          <a:prstGeom prst="rect">
            <a:avLst/>
          </a:prstGeom>
        </p:spPr>
        <p:txBody>
          <a:bodyPr vert="horz" wrap="square" lIns="0" tIns="0" rIns="0" bIns="0" rtlCol="0">
            <a:spAutoFit/>
          </a:bodyPr>
          <a:lstStyle/>
          <a:p>
            <a:pPr marL="12700">
              <a:lnSpc>
                <a:spcPts val="2685"/>
              </a:lnSpc>
            </a:pPr>
            <a:r>
              <a:rPr lang="en-US" spc="245" dirty="0" err="1"/>
              <a:t>G.p</a:t>
            </a:r>
            <a:r>
              <a:rPr spc="180" dirty="0"/>
              <a:t> </a:t>
            </a:r>
            <a:r>
              <a:rPr spc="285" dirty="0"/>
              <a:t>Tech</a:t>
            </a:r>
            <a:r>
              <a:rPr spc="185" dirty="0"/>
              <a:t> </a:t>
            </a:r>
            <a:r>
              <a:rPr dirty="0"/>
              <a:t>|</a:t>
            </a:r>
            <a:r>
              <a:rPr spc="185" dirty="0"/>
              <a:t> </a:t>
            </a:r>
            <a:fld id="{81D60167-4931-47E6-BA6A-407CBD079E47}" type="slidenum">
              <a:rPr spc="225" dirty="0"/>
              <a:t>21</a:t>
            </a:fld>
            <a:endParaRPr spc="225" dirty="0"/>
          </a:p>
        </p:txBody>
      </p:sp>
      <p:pic>
        <p:nvPicPr>
          <p:cNvPr id="15" name="Picture 14">
            <a:extLst>
              <a:ext uri="{FF2B5EF4-FFF2-40B4-BE49-F238E27FC236}">
                <a16:creationId xmlns:a16="http://schemas.microsoft.com/office/drawing/2014/main" id="{4A0806AC-0D10-77F9-A93A-64D032BC5D8E}"/>
              </a:ext>
            </a:extLst>
          </p:cNvPr>
          <p:cNvPicPr>
            <a:picLocks noChangeAspect="1"/>
          </p:cNvPicPr>
          <p:nvPr/>
        </p:nvPicPr>
        <p:blipFill>
          <a:blip r:embed="rId3"/>
          <a:stretch>
            <a:fillRect/>
          </a:stretch>
        </p:blipFill>
        <p:spPr>
          <a:xfrm>
            <a:off x="0" y="0"/>
            <a:ext cx="3913632" cy="952500"/>
          </a:xfrm>
          <a:prstGeom prst="rect">
            <a:avLst/>
          </a:prstGeom>
        </p:spPr>
      </p:pic>
      <p:sp>
        <p:nvSpPr>
          <p:cNvPr id="13" name="Rectangle 12"/>
          <p:cNvSpPr/>
          <p:nvPr/>
        </p:nvSpPr>
        <p:spPr>
          <a:xfrm>
            <a:off x="228600" y="1245654"/>
            <a:ext cx="4495800" cy="12456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5400" dirty="0">
                <a:solidFill>
                  <a:schemeClr val="lt1"/>
                </a:solidFill>
                <a:latin typeface="Cambria" panose="02040503050406030204" pitchFamily="18" charset="0"/>
                <a:ea typeface="Cambria" panose="02040503050406030204" pitchFamily="18" charset="0"/>
              </a:rPr>
              <a:t>Data Analysis</a:t>
            </a:r>
            <a:endParaRPr lang="en-US" sz="5400" dirty="0">
              <a:solidFill>
                <a:schemeClr val="lt1"/>
              </a:solidFill>
              <a:latin typeface="Cambria" panose="02040503050406030204" pitchFamily="18" charset="0"/>
              <a:ea typeface="Cambria" panose="02040503050406030204" pitchFamily="18" charset="0"/>
            </a:endParaRPr>
          </a:p>
        </p:txBody>
      </p:sp>
      <p:sp>
        <p:nvSpPr>
          <p:cNvPr id="16" name="Rectangle 15"/>
          <p:cNvSpPr/>
          <p:nvPr/>
        </p:nvSpPr>
        <p:spPr>
          <a:xfrm>
            <a:off x="228600" y="3009900"/>
            <a:ext cx="17297400" cy="6705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57200" indent="-457200">
              <a:buFont typeface="Wingdings" panose="05000000000000000000" pitchFamily="2" charset="2"/>
              <a:buChar char="v"/>
            </a:pPr>
            <a:r>
              <a:rPr lang="en-US" sz="3200" dirty="0" smtClean="0">
                <a:latin typeface="Cambria" panose="02040503050406030204" pitchFamily="18" charset="0"/>
                <a:ea typeface="Cambria" panose="02040503050406030204" pitchFamily="18" charset="0"/>
              </a:rPr>
              <a:t>This mixed-methods study will </a:t>
            </a:r>
            <a:r>
              <a:rPr lang="en-US" sz="3200" dirty="0" err="1" smtClean="0">
                <a:latin typeface="Cambria" panose="02040503050406030204" pitchFamily="18" charset="0"/>
                <a:ea typeface="Cambria" panose="02040503050406030204" pitchFamily="18" charset="0"/>
              </a:rPr>
              <a:t>utilise</a:t>
            </a:r>
            <a:r>
              <a:rPr lang="en-US" sz="3200" dirty="0" smtClean="0">
                <a:latin typeface="Cambria" panose="02040503050406030204" pitchFamily="18" charset="0"/>
                <a:ea typeface="Cambria" panose="02040503050406030204" pitchFamily="18" charset="0"/>
              </a:rPr>
              <a:t> a convergent parallel approach (meaning the quantitative and qualitative data will be </a:t>
            </a:r>
            <a:r>
              <a:rPr lang="en-US" sz="3200" dirty="0" err="1" smtClean="0">
                <a:latin typeface="Cambria" panose="02040503050406030204" pitchFamily="18" charset="0"/>
                <a:ea typeface="Cambria" panose="02040503050406030204" pitchFamily="18" charset="0"/>
              </a:rPr>
              <a:t>analysed</a:t>
            </a:r>
            <a:r>
              <a:rPr lang="en-US" sz="3200" dirty="0" smtClean="0">
                <a:latin typeface="Cambria" panose="02040503050406030204" pitchFamily="18" charset="0"/>
                <a:ea typeface="Cambria" panose="02040503050406030204" pitchFamily="18" charset="0"/>
              </a:rPr>
              <a:t> separately but at the same time). </a:t>
            </a:r>
          </a:p>
          <a:p>
            <a:pPr marL="457200" indent="-457200">
              <a:buFont typeface="Wingdings" panose="05000000000000000000" pitchFamily="2" charset="2"/>
              <a:buChar char="v"/>
            </a:pPr>
            <a:r>
              <a:rPr lang="en-US" sz="3200" dirty="0" smtClean="0">
                <a:latin typeface="Cambria" panose="02040503050406030204" pitchFamily="18" charset="0"/>
                <a:ea typeface="Cambria" panose="02040503050406030204" pitchFamily="18" charset="0"/>
              </a:rPr>
              <a:t>The quantitative data from the questionnaires will be analyzed with the help of SPSS or Excel program to obtain numerical data</a:t>
            </a:r>
          </a:p>
          <a:p>
            <a:pPr marL="457200" indent="-457200">
              <a:buFont typeface="Wingdings" panose="05000000000000000000" pitchFamily="2" charset="2"/>
              <a:buChar char="v"/>
            </a:pPr>
            <a:r>
              <a:rPr lang="en-US" sz="3200" dirty="0" smtClean="0">
                <a:latin typeface="Cambria" panose="02040503050406030204" pitchFamily="18" charset="0"/>
                <a:ea typeface="Cambria" panose="02040503050406030204" pitchFamily="18" charset="0"/>
              </a:rPr>
              <a:t> The qualitative data gathered from both the questionnaire and interviews will be examined using a thematic analytical approach. This allows identification of key ideas and patterns in the experiences shared by students, which will be developed into major themes. </a:t>
            </a:r>
          </a:p>
          <a:p>
            <a:pPr marL="457200" indent="-457200">
              <a:buFont typeface="Wingdings" panose="05000000000000000000" pitchFamily="2" charset="2"/>
              <a:buChar char="v"/>
            </a:pPr>
            <a:r>
              <a:rPr lang="en-US" sz="3200" dirty="0">
                <a:latin typeface="Cambria" panose="02040503050406030204" pitchFamily="18" charset="0"/>
                <a:ea typeface="Cambria" panose="02040503050406030204" pitchFamily="18" charset="0"/>
              </a:rPr>
              <a:t>B</a:t>
            </a:r>
            <a:r>
              <a:rPr lang="en-US" sz="3200" dirty="0" smtClean="0">
                <a:latin typeface="Cambria" panose="02040503050406030204" pitchFamily="18" charset="0"/>
                <a:ea typeface="Cambria" panose="02040503050406030204" pitchFamily="18" charset="0"/>
              </a:rPr>
              <a:t>oth sets of results will be brought together and compared. This triangulation strengthens the overall findings and provides a deeper and more reliable understanding of collaborative practices in the classroom.</a:t>
            </a:r>
            <a:endParaRPr lang="en-US" sz="3200" dirty="0">
              <a:latin typeface="Cambria" panose="02040503050406030204" pitchFamily="18" charset="0"/>
              <a:ea typeface="Cambria" panose="02040503050406030204" pitchFamily="18" charset="0"/>
            </a:endParaRPr>
          </a:p>
        </p:txBody>
      </p:sp>
      <p:sp>
        <p:nvSpPr>
          <p:cNvPr id="17" name="object 31">
            <a:extLst>
              <a:ext uri="{FF2B5EF4-FFF2-40B4-BE49-F238E27FC236}">
                <a16:creationId xmlns:a16="http://schemas.microsoft.com/office/drawing/2014/main" id="{0FB80998-6623-75BD-C784-B712E87B4EC2}"/>
              </a:ext>
            </a:extLst>
          </p:cNvPr>
          <p:cNvSpPr txBox="1"/>
          <p:nvPr/>
        </p:nvSpPr>
        <p:spPr>
          <a:xfrm>
            <a:off x="228600" y="9907884"/>
            <a:ext cx="5936615" cy="305212"/>
          </a:xfrm>
          <a:prstGeom prst="rect">
            <a:avLst/>
          </a:prstGeom>
        </p:spPr>
        <p:txBody>
          <a:bodyPr vert="horz" wrap="square" lIns="0" tIns="12700" rIns="0" bIns="0" rtlCol="0">
            <a:spAutoFit/>
          </a:bodyPr>
          <a:lstStyle/>
          <a:p>
            <a:pPr marL="12700">
              <a:lnSpc>
                <a:spcPct val="100000"/>
              </a:lnSpc>
              <a:spcBef>
                <a:spcPts val="100"/>
              </a:spcBef>
            </a:pPr>
            <a:r>
              <a:rPr sz="1900" spc="-130" dirty="0">
                <a:solidFill>
                  <a:srgbClr val="780F99"/>
                </a:solidFill>
                <a:latin typeface="Arial Black"/>
                <a:cs typeface="Arial Black"/>
              </a:rPr>
              <a:t>Designed</a:t>
            </a:r>
            <a:r>
              <a:rPr sz="1900" spc="-155" dirty="0">
                <a:solidFill>
                  <a:srgbClr val="780F99"/>
                </a:solidFill>
                <a:latin typeface="Arial Black"/>
                <a:cs typeface="Arial Black"/>
              </a:rPr>
              <a:t> </a:t>
            </a:r>
            <a:r>
              <a:rPr sz="1900" spc="-110" dirty="0">
                <a:solidFill>
                  <a:srgbClr val="780F99"/>
                </a:solidFill>
                <a:latin typeface="Arial Black"/>
                <a:cs typeface="Arial Black"/>
              </a:rPr>
              <a:t>and</a:t>
            </a:r>
            <a:r>
              <a:rPr sz="1900" spc="-155" dirty="0">
                <a:solidFill>
                  <a:srgbClr val="780F99"/>
                </a:solidFill>
                <a:latin typeface="Arial Black"/>
                <a:cs typeface="Arial Black"/>
              </a:rPr>
              <a:t> </a:t>
            </a:r>
            <a:r>
              <a:rPr sz="1900" spc="-125" dirty="0">
                <a:solidFill>
                  <a:srgbClr val="780F99"/>
                </a:solidFill>
                <a:latin typeface="Arial Black"/>
                <a:cs typeface="Arial Black"/>
              </a:rPr>
              <a:t>Presented</a:t>
            </a:r>
            <a:r>
              <a:rPr sz="1900" spc="-150" dirty="0">
                <a:solidFill>
                  <a:srgbClr val="780F99"/>
                </a:solidFill>
                <a:latin typeface="Arial Black"/>
                <a:cs typeface="Arial Black"/>
              </a:rPr>
              <a:t> </a:t>
            </a:r>
            <a:r>
              <a:rPr sz="1900" spc="-65" dirty="0">
                <a:solidFill>
                  <a:srgbClr val="780F99"/>
                </a:solidFill>
                <a:latin typeface="Arial Black"/>
                <a:cs typeface="Arial Black"/>
              </a:rPr>
              <a:t>by</a:t>
            </a:r>
            <a:r>
              <a:rPr sz="1900" spc="-155" dirty="0">
                <a:solidFill>
                  <a:srgbClr val="780F99"/>
                </a:solidFill>
                <a:latin typeface="Arial Black"/>
                <a:cs typeface="Arial Black"/>
              </a:rPr>
              <a:t> </a:t>
            </a:r>
            <a:r>
              <a:rPr lang="en-US" sz="1900" spc="-100" dirty="0">
                <a:solidFill>
                  <a:srgbClr val="780F99"/>
                </a:solidFill>
                <a:latin typeface="Arial Black"/>
                <a:cs typeface="Arial Black"/>
              </a:rPr>
              <a:t>Godspower Williams</a:t>
            </a:r>
            <a:endParaRPr sz="1900" dirty="0">
              <a:latin typeface="Arial Black"/>
              <a:cs typeface="Arial Black"/>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190499"/>
            <a:ext cx="18478500" cy="3042285"/>
            <a:chOff x="0" y="-190499"/>
            <a:chExt cx="18478500" cy="3042285"/>
          </a:xfrm>
          <a:solidFill>
            <a:schemeClr val="accent2"/>
          </a:solidFill>
        </p:grpSpPr>
        <p:sp>
          <p:nvSpPr>
            <p:cNvPr id="3" name="object 3"/>
            <p:cNvSpPr/>
            <p:nvPr/>
          </p:nvSpPr>
          <p:spPr>
            <a:xfrm>
              <a:off x="0" y="0"/>
              <a:ext cx="18288000" cy="2851785"/>
            </a:xfrm>
            <a:custGeom>
              <a:avLst/>
              <a:gdLst/>
              <a:ahLst/>
              <a:cxnLst/>
              <a:rect l="l" t="t" r="r" b="b"/>
              <a:pathLst>
                <a:path w="18288000" h="2851785">
                  <a:moveTo>
                    <a:pt x="18287988" y="0"/>
                  </a:moveTo>
                  <a:lnTo>
                    <a:pt x="12673025" y="0"/>
                  </a:lnTo>
                  <a:lnTo>
                    <a:pt x="0" y="12"/>
                  </a:lnTo>
                  <a:lnTo>
                    <a:pt x="0" y="942987"/>
                  </a:lnTo>
                  <a:lnTo>
                    <a:pt x="13094386" y="942987"/>
                  </a:lnTo>
                  <a:lnTo>
                    <a:pt x="13094386" y="930795"/>
                  </a:lnTo>
                  <a:lnTo>
                    <a:pt x="13963879" y="2851493"/>
                  </a:lnTo>
                  <a:lnTo>
                    <a:pt x="18287988" y="2851493"/>
                  </a:lnTo>
                  <a:lnTo>
                    <a:pt x="18287988" y="0"/>
                  </a:lnTo>
                  <a:close/>
                </a:path>
              </a:pathLst>
            </a:custGeom>
            <a:grpFill/>
          </p:spPr>
          <p:txBody>
            <a:bodyPr wrap="square" lIns="0" tIns="0" rIns="0" bIns="0" rtlCol="0"/>
            <a:lstStyle/>
            <a:p>
              <a:endParaRPr/>
            </a:p>
          </p:txBody>
        </p:sp>
        <p:pic>
          <p:nvPicPr>
            <p:cNvPr id="4" name="object 4"/>
            <p:cNvPicPr/>
            <p:nvPr/>
          </p:nvPicPr>
          <p:blipFill>
            <a:blip r:embed="rId2" cstate="print"/>
            <a:stretch>
              <a:fillRect/>
            </a:stretch>
          </p:blipFill>
          <p:spPr>
            <a:xfrm>
              <a:off x="13485074" y="0"/>
              <a:ext cx="4802926" cy="2491308"/>
            </a:xfrm>
            <a:prstGeom prst="rect">
              <a:avLst/>
            </a:prstGeom>
            <a:grpFill/>
          </p:spPr>
        </p:pic>
        <p:sp>
          <p:nvSpPr>
            <p:cNvPr id="5" name="object 5"/>
            <p:cNvSpPr/>
            <p:nvPr/>
          </p:nvSpPr>
          <p:spPr>
            <a:xfrm>
              <a:off x="13485252" y="0"/>
              <a:ext cx="4803140" cy="2491740"/>
            </a:xfrm>
            <a:custGeom>
              <a:avLst/>
              <a:gdLst/>
              <a:ahLst/>
              <a:cxnLst/>
              <a:rect l="l" t="t" r="r" b="b"/>
              <a:pathLst>
                <a:path w="4803140" h="2491740">
                  <a:moveTo>
                    <a:pt x="0" y="0"/>
                  </a:moveTo>
                  <a:lnTo>
                    <a:pt x="830387" y="2491164"/>
                  </a:lnTo>
                  <a:lnTo>
                    <a:pt x="4802746" y="2491164"/>
                  </a:lnTo>
                </a:path>
              </a:pathLst>
            </a:custGeom>
            <a:grpFill/>
            <a:ln w="381000">
              <a:solidFill>
                <a:srgbClr val="FFFFFF"/>
              </a:solidFill>
            </a:ln>
          </p:spPr>
          <p:txBody>
            <a:bodyPr wrap="square" lIns="0" tIns="0" rIns="0" bIns="0" rtlCol="0"/>
            <a:lstStyle/>
            <a:p>
              <a:endParaRPr/>
            </a:p>
          </p:txBody>
        </p:sp>
      </p:grpSp>
      <p:sp>
        <p:nvSpPr>
          <p:cNvPr id="14" name="object 14"/>
          <p:cNvSpPr txBox="1">
            <a:spLocks noGrp="1"/>
          </p:cNvSpPr>
          <p:nvPr>
            <p:ph type="sldNum" sz="quarter" idx="7"/>
          </p:nvPr>
        </p:nvSpPr>
        <p:spPr>
          <a:prstGeom prst="rect">
            <a:avLst/>
          </a:prstGeom>
        </p:spPr>
        <p:txBody>
          <a:bodyPr vert="horz" wrap="square" lIns="0" tIns="0" rIns="0" bIns="0" rtlCol="0">
            <a:spAutoFit/>
          </a:bodyPr>
          <a:lstStyle/>
          <a:p>
            <a:pPr marL="12700">
              <a:lnSpc>
                <a:spcPts val="2685"/>
              </a:lnSpc>
            </a:pPr>
            <a:r>
              <a:rPr lang="en-US" spc="245" dirty="0" err="1"/>
              <a:t>G.p</a:t>
            </a:r>
            <a:r>
              <a:rPr spc="180" dirty="0"/>
              <a:t> </a:t>
            </a:r>
            <a:r>
              <a:rPr spc="285" dirty="0"/>
              <a:t>Tech</a:t>
            </a:r>
            <a:r>
              <a:rPr spc="185" dirty="0"/>
              <a:t> </a:t>
            </a:r>
            <a:r>
              <a:rPr dirty="0"/>
              <a:t>|</a:t>
            </a:r>
            <a:r>
              <a:rPr spc="185" dirty="0"/>
              <a:t> </a:t>
            </a:r>
            <a:fld id="{81D60167-4931-47E6-BA6A-407CBD079E47}" type="slidenum">
              <a:rPr spc="225" dirty="0"/>
              <a:t>22</a:t>
            </a:fld>
            <a:endParaRPr spc="225" dirty="0"/>
          </a:p>
        </p:txBody>
      </p:sp>
      <p:pic>
        <p:nvPicPr>
          <p:cNvPr id="15" name="Picture 14">
            <a:extLst>
              <a:ext uri="{FF2B5EF4-FFF2-40B4-BE49-F238E27FC236}">
                <a16:creationId xmlns:a16="http://schemas.microsoft.com/office/drawing/2014/main" id="{B8B441AA-0589-D3D0-8370-EEB7715D4022}"/>
              </a:ext>
            </a:extLst>
          </p:cNvPr>
          <p:cNvPicPr>
            <a:picLocks noChangeAspect="1"/>
          </p:cNvPicPr>
          <p:nvPr/>
        </p:nvPicPr>
        <p:blipFill>
          <a:blip r:embed="rId3"/>
          <a:stretch>
            <a:fillRect/>
          </a:stretch>
        </p:blipFill>
        <p:spPr>
          <a:xfrm>
            <a:off x="0" y="1"/>
            <a:ext cx="3913632" cy="952500"/>
          </a:xfrm>
          <a:prstGeom prst="rect">
            <a:avLst/>
          </a:prstGeom>
        </p:spPr>
      </p:pic>
      <p:sp>
        <p:nvSpPr>
          <p:cNvPr id="7" name="Rectangle 6"/>
          <p:cNvSpPr/>
          <p:nvPr/>
        </p:nvSpPr>
        <p:spPr>
          <a:xfrm>
            <a:off x="152400" y="1333500"/>
            <a:ext cx="11049000" cy="11578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5400" dirty="0">
                <a:solidFill>
                  <a:schemeClr val="lt1"/>
                </a:solidFill>
                <a:latin typeface="Cambria" panose="02040503050406030204" pitchFamily="18" charset="0"/>
                <a:ea typeface="Cambria" panose="02040503050406030204" pitchFamily="18" charset="0"/>
              </a:rPr>
              <a:t>Ethical Approval/Considerations</a:t>
            </a:r>
            <a:endParaRPr lang="en-US" sz="5400" dirty="0">
              <a:solidFill>
                <a:schemeClr val="lt1"/>
              </a:solidFill>
              <a:latin typeface="Cambria" panose="02040503050406030204" pitchFamily="18" charset="0"/>
              <a:ea typeface="Cambria" panose="02040503050406030204" pitchFamily="18" charset="0"/>
            </a:endParaRPr>
          </a:p>
        </p:txBody>
      </p:sp>
      <p:sp>
        <p:nvSpPr>
          <p:cNvPr id="16" name="Rectangle 15"/>
          <p:cNvSpPr/>
          <p:nvPr/>
        </p:nvSpPr>
        <p:spPr>
          <a:xfrm>
            <a:off x="152400" y="2967010"/>
            <a:ext cx="17373600" cy="65589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57200" indent="-457200">
              <a:buFont typeface="Wingdings" panose="05000000000000000000" pitchFamily="2" charset="2"/>
              <a:buChar char="v"/>
            </a:pPr>
            <a:r>
              <a:rPr lang="en-US" sz="3200" dirty="0" smtClean="0"/>
              <a:t>Ethical approval is essential for this study on how teacher student collaboration affects learner motivation and engagement in senior schools in the </a:t>
            </a:r>
            <a:r>
              <a:rPr lang="en-US" sz="3200" dirty="0" err="1" smtClean="0"/>
              <a:t>Anse</a:t>
            </a:r>
            <a:r>
              <a:rPr lang="en-US" sz="3200" dirty="0" smtClean="0"/>
              <a:t> Royale District. The full research proposal will be submitted to the Ministry of Education Research and Ethics Committee, as well as the relevant institutional ethics board, for review.</a:t>
            </a:r>
          </a:p>
          <a:p>
            <a:pPr marL="457200" indent="-457200">
              <a:buFont typeface="Wingdings" panose="05000000000000000000" pitchFamily="2" charset="2"/>
              <a:buChar char="v"/>
            </a:pPr>
            <a:r>
              <a:rPr lang="en-US" sz="3200" dirty="0" smtClean="0"/>
              <a:t>All participants will be given clear information about the study before taking part. </a:t>
            </a:r>
          </a:p>
          <a:p>
            <a:pPr marL="457200" indent="-457200">
              <a:buFont typeface="Wingdings" panose="05000000000000000000" pitchFamily="2" charset="2"/>
              <a:buChar char="v"/>
            </a:pPr>
            <a:r>
              <a:rPr lang="en-US" sz="3200" dirty="0"/>
              <a:t>I</a:t>
            </a:r>
            <a:r>
              <a:rPr lang="en-US" sz="3200" dirty="0" smtClean="0"/>
              <a:t>nformed consent will be provided, while students under 18 will give assent along with parental consent. </a:t>
            </a:r>
          </a:p>
          <a:p>
            <a:pPr marL="457200" indent="-457200">
              <a:buFont typeface="Wingdings" panose="05000000000000000000" pitchFamily="2" charset="2"/>
              <a:buChar char="v"/>
            </a:pPr>
            <a:r>
              <a:rPr lang="en-US" sz="3200" dirty="0" smtClean="0"/>
              <a:t>Participation will be completely voluntary, and strict steps will be taken to protect everyone’s identity and keep their information confidential. </a:t>
            </a:r>
          </a:p>
          <a:p>
            <a:pPr marL="457200" indent="-457200">
              <a:buFont typeface="Wingdings" panose="05000000000000000000" pitchFamily="2" charset="2"/>
              <a:buChar char="v"/>
            </a:pPr>
            <a:r>
              <a:rPr lang="en-US" sz="3200" dirty="0" smtClean="0"/>
              <a:t>The study will avoid any pressure on participants, </a:t>
            </a:r>
            <a:r>
              <a:rPr lang="en-US" sz="3200" dirty="0" err="1" smtClean="0"/>
              <a:t>minimise</a:t>
            </a:r>
            <a:r>
              <a:rPr lang="en-US" sz="3200" dirty="0" smtClean="0"/>
              <a:t> interruptions to school activities, and ensure that the results are used only for academic and educational improvement.</a:t>
            </a:r>
          </a:p>
          <a:p>
            <a:pPr marL="457200" indent="-457200">
              <a:buFont typeface="Wingdings" panose="05000000000000000000" pitchFamily="2" charset="2"/>
              <a:buChar char="v"/>
            </a:pPr>
            <a:r>
              <a:rPr lang="en-US" sz="3200" dirty="0" smtClean="0"/>
              <a:t>Ethical approval will only be seek from needed bodies</a:t>
            </a:r>
            <a:endParaRPr lang="en-US" sz="3200" dirty="0"/>
          </a:p>
        </p:txBody>
      </p:sp>
      <p:sp>
        <p:nvSpPr>
          <p:cNvPr id="17" name="object 31">
            <a:extLst>
              <a:ext uri="{FF2B5EF4-FFF2-40B4-BE49-F238E27FC236}">
                <a16:creationId xmlns:a16="http://schemas.microsoft.com/office/drawing/2014/main" id="{0FB80998-6623-75BD-C784-B712E87B4EC2}"/>
              </a:ext>
            </a:extLst>
          </p:cNvPr>
          <p:cNvSpPr txBox="1"/>
          <p:nvPr/>
        </p:nvSpPr>
        <p:spPr>
          <a:xfrm>
            <a:off x="152400" y="9867900"/>
            <a:ext cx="5936615" cy="305212"/>
          </a:xfrm>
          <a:prstGeom prst="rect">
            <a:avLst/>
          </a:prstGeom>
        </p:spPr>
        <p:txBody>
          <a:bodyPr vert="horz" wrap="square" lIns="0" tIns="12700" rIns="0" bIns="0" rtlCol="0">
            <a:spAutoFit/>
          </a:bodyPr>
          <a:lstStyle/>
          <a:p>
            <a:pPr marL="12700">
              <a:lnSpc>
                <a:spcPct val="100000"/>
              </a:lnSpc>
              <a:spcBef>
                <a:spcPts val="100"/>
              </a:spcBef>
            </a:pPr>
            <a:r>
              <a:rPr sz="1900" spc="-130" dirty="0">
                <a:solidFill>
                  <a:srgbClr val="780F99"/>
                </a:solidFill>
                <a:latin typeface="Arial Black"/>
                <a:cs typeface="Arial Black"/>
              </a:rPr>
              <a:t>Designed</a:t>
            </a:r>
            <a:r>
              <a:rPr sz="1900" spc="-155" dirty="0">
                <a:solidFill>
                  <a:srgbClr val="780F99"/>
                </a:solidFill>
                <a:latin typeface="Arial Black"/>
                <a:cs typeface="Arial Black"/>
              </a:rPr>
              <a:t> </a:t>
            </a:r>
            <a:r>
              <a:rPr sz="1900" spc="-110" dirty="0">
                <a:solidFill>
                  <a:srgbClr val="780F99"/>
                </a:solidFill>
                <a:latin typeface="Arial Black"/>
                <a:cs typeface="Arial Black"/>
              </a:rPr>
              <a:t>and</a:t>
            </a:r>
            <a:r>
              <a:rPr sz="1900" spc="-155" dirty="0">
                <a:solidFill>
                  <a:srgbClr val="780F99"/>
                </a:solidFill>
                <a:latin typeface="Arial Black"/>
                <a:cs typeface="Arial Black"/>
              </a:rPr>
              <a:t> </a:t>
            </a:r>
            <a:r>
              <a:rPr sz="1900" spc="-125" dirty="0">
                <a:solidFill>
                  <a:srgbClr val="780F99"/>
                </a:solidFill>
                <a:latin typeface="Arial Black"/>
                <a:cs typeface="Arial Black"/>
              </a:rPr>
              <a:t>Presented</a:t>
            </a:r>
            <a:r>
              <a:rPr sz="1900" spc="-150" dirty="0">
                <a:solidFill>
                  <a:srgbClr val="780F99"/>
                </a:solidFill>
                <a:latin typeface="Arial Black"/>
                <a:cs typeface="Arial Black"/>
              </a:rPr>
              <a:t> </a:t>
            </a:r>
            <a:r>
              <a:rPr sz="1900" spc="-65" dirty="0">
                <a:solidFill>
                  <a:srgbClr val="780F99"/>
                </a:solidFill>
                <a:latin typeface="Arial Black"/>
                <a:cs typeface="Arial Black"/>
              </a:rPr>
              <a:t>by</a:t>
            </a:r>
            <a:r>
              <a:rPr sz="1900" spc="-155" dirty="0">
                <a:solidFill>
                  <a:srgbClr val="780F99"/>
                </a:solidFill>
                <a:latin typeface="Arial Black"/>
                <a:cs typeface="Arial Black"/>
              </a:rPr>
              <a:t> </a:t>
            </a:r>
            <a:r>
              <a:rPr lang="en-US" sz="1900" spc="-100" dirty="0">
                <a:solidFill>
                  <a:srgbClr val="780F99"/>
                </a:solidFill>
                <a:latin typeface="Arial Black"/>
                <a:cs typeface="Arial Black"/>
              </a:rPr>
              <a:t>Godspower Williams</a:t>
            </a:r>
            <a:endParaRPr sz="1900" dirty="0">
              <a:latin typeface="Arial Black"/>
              <a:cs typeface="Arial Black"/>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5079041" y="7631921"/>
            <a:ext cx="13209269" cy="2655570"/>
            <a:chOff x="5079041" y="7631921"/>
            <a:chExt cx="13209269" cy="2655570"/>
          </a:xfrm>
          <a:solidFill>
            <a:schemeClr val="accent2"/>
          </a:solidFill>
        </p:grpSpPr>
        <p:sp>
          <p:nvSpPr>
            <p:cNvPr id="3" name="object 3"/>
            <p:cNvSpPr/>
            <p:nvPr/>
          </p:nvSpPr>
          <p:spPr>
            <a:xfrm>
              <a:off x="5079041" y="7631921"/>
              <a:ext cx="13209269" cy="2655570"/>
            </a:xfrm>
            <a:custGeom>
              <a:avLst/>
              <a:gdLst/>
              <a:ahLst/>
              <a:cxnLst/>
              <a:rect l="l" t="t" r="r" b="b"/>
              <a:pathLst>
                <a:path w="13209269" h="2655570">
                  <a:moveTo>
                    <a:pt x="13208958" y="2655077"/>
                  </a:moveTo>
                  <a:lnTo>
                    <a:pt x="885026" y="2655077"/>
                  </a:lnTo>
                  <a:lnTo>
                    <a:pt x="0" y="0"/>
                  </a:lnTo>
                  <a:lnTo>
                    <a:pt x="13208958" y="0"/>
                  </a:lnTo>
                  <a:lnTo>
                    <a:pt x="13208958" y="2655077"/>
                  </a:lnTo>
                  <a:close/>
                </a:path>
              </a:pathLst>
            </a:custGeom>
            <a:grpFill/>
          </p:spPr>
          <p:txBody>
            <a:bodyPr wrap="square" lIns="0" tIns="0" rIns="0" bIns="0" rtlCol="0"/>
            <a:lstStyle/>
            <a:p>
              <a:endParaRPr/>
            </a:p>
          </p:txBody>
        </p:sp>
        <p:sp>
          <p:nvSpPr>
            <p:cNvPr id="4" name="object 4"/>
            <p:cNvSpPr/>
            <p:nvPr/>
          </p:nvSpPr>
          <p:spPr>
            <a:xfrm>
              <a:off x="5805131" y="8201951"/>
              <a:ext cx="12483465" cy="2085339"/>
            </a:xfrm>
            <a:custGeom>
              <a:avLst/>
              <a:gdLst/>
              <a:ahLst/>
              <a:cxnLst/>
              <a:rect l="l" t="t" r="r" b="b"/>
              <a:pathLst>
                <a:path w="12483465" h="2085340">
                  <a:moveTo>
                    <a:pt x="12482869" y="2085048"/>
                  </a:moveTo>
                  <a:lnTo>
                    <a:pt x="695016" y="2085048"/>
                  </a:lnTo>
                  <a:lnTo>
                    <a:pt x="0" y="0"/>
                  </a:lnTo>
                  <a:lnTo>
                    <a:pt x="12482869" y="0"/>
                  </a:lnTo>
                  <a:lnTo>
                    <a:pt x="12482869" y="2085048"/>
                  </a:lnTo>
                  <a:close/>
                </a:path>
              </a:pathLst>
            </a:custGeom>
            <a:grpFill/>
          </p:spPr>
          <p:txBody>
            <a:bodyPr wrap="square" lIns="0" tIns="0" rIns="0" bIns="0" rtlCol="0"/>
            <a:lstStyle/>
            <a:p>
              <a:endParaRPr/>
            </a:p>
          </p:txBody>
        </p:sp>
        <p:sp>
          <p:nvSpPr>
            <p:cNvPr id="5" name="object 5"/>
            <p:cNvSpPr/>
            <p:nvPr/>
          </p:nvSpPr>
          <p:spPr>
            <a:xfrm>
              <a:off x="6258024" y="8552754"/>
              <a:ext cx="12030075" cy="1734820"/>
            </a:xfrm>
            <a:custGeom>
              <a:avLst/>
              <a:gdLst/>
              <a:ahLst/>
              <a:cxnLst/>
              <a:rect l="l" t="t" r="r" b="b"/>
              <a:pathLst>
                <a:path w="12030075" h="1734820">
                  <a:moveTo>
                    <a:pt x="12029975" y="1734244"/>
                  </a:moveTo>
                  <a:lnTo>
                    <a:pt x="578081" y="1734244"/>
                  </a:lnTo>
                  <a:lnTo>
                    <a:pt x="0" y="0"/>
                  </a:lnTo>
                  <a:lnTo>
                    <a:pt x="12029975" y="0"/>
                  </a:lnTo>
                  <a:lnTo>
                    <a:pt x="12029975" y="1734244"/>
                  </a:lnTo>
                  <a:close/>
                </a:path>
              </a:pathLst>
            </a:custGeom>
            <a:grpFill/>
          </p:spPr>
          <p:txBody>
            <a:bodyPr wrap="square" lIns="0" tIns="0" rIns="0" bIns="0" rtlCol="0"/>
            <a:lstStyle/>
            <a:p>
              <a:endParaRPr/>
            </a:p>
          </p:txBody>
        </p:sp>
      </p:grpSp>
      <p:sp>
        <p:nvSpPr>
          <p:cNvPr id="6" name="object 6"/>
          <p:cNvSpPr/>
          <p:nvPr/>
        </p:nvSpPr>
        <p:spPr>
          <a:xfrm>
            <a:off x="0" y="0"/>
            <a:ext cx="10672445" cy="2364105"/>
          </a:xfrm>
          <a:custGeom>
            <a:avLst/>
            <a:gdLst/>
            <a:ahLst/>
            <a:cxnLst/>
            <a:rect l="l" t="t" r="r" b="b"/>
            <a:pathLst>
              <a:path w="10672445" h="2364105">
                <a:moveTo>
                  <a:pt x="10672061" y="2364005"/>
                </a:moveTo>
                <a:lnTo>
                  <a:pt x="0" y="2364005"/>
                </a:lnTo>
                <a:lnTo>
                  <a:pt x="0" y="0"/>
                </a:lnTo>
                <a:lnTo>
                  <a:pt x="9887657" y="0"/>
                </a:lnTo>
                <a:lnTo>
                  <a:pt x="10672061" y="2353215"/>
                </a:lnTo>
                <a:lnTo>
                  <a:pt x="10672061" y="2364005"/>
                </a:lnTo>
                <a:close/>
              </a:path>
            </a:pathLst>
          </a:custGeom>
          <a:solidFill>
            <a:schemeClr val="accent2"/>
          </a:solidFill>
        </p:spPr>
        <p:txBody>
          <a:bodyPr wrap="square" lIns="0" tIns="0" rIns="0" bIns="0" rtlCol="0"/>
          <a:lstStyle/>
          <a:p>
            <a:endParaRPr/>
          </a:p>
        </p:txBody>
      </p:sp>
      <p:sp>
        <p:nvSpPr>
          <p:cNvPr id="7" name="object 7"/>
          <p:cNvSpPr/>
          <p:nvPr/>
        </p:nvSpPr>
        <p:spPr>
          <a:xfrm>
            <a:off x="0" y="8552754"/>
            <a:ext cx="5734685" cy="1734820"/>
          </a:xfrm>
          <a:custGeom>
            <a:avLst/>
            <a:gdLst/>
            <a:ahLst/>
            <a:cxnLst/>
            <a:rect l="l" t="t" r="r" b="b"/>
            <a:pathLst>
              <a:path w="5734685" h="1734820">
                <a:moveTo>
                  <a:pt x="5734263" y="1734244"/>
                </a:moveTo>
                <a:lnTo>
                  <a:pt x="0" y="1734244"/>
                </a:lnTo>
                <a:lnTo>
                  <a:pt x="0" y="0"/>
                </a:lnTo>
                <a:lnTo>
                  <a:pt x="5156182" y="0"/>
                </a:lnTo>
                <a:lnTo>
                  <a:pt x="5734263" y="1734244"/>
                </a:lnTo>
                <a:close/>
              </a:path>
            </a:pathLst>
          </a:custGeom>
          <a:solidFill>
            <a:schemeClr val="accent2"/>
          </a:solidFill>
        </p:spPr>
        <p:txBody>
          <a:bodyPr wrap="square" lIns="0" tIns="0" rIns="0" bIns="0" rtlCol="0"/>
          <a:lstStyle/>
          <a:p>
            <a:endParaRPr/>
          </a:p>
        </p:txBody>
      </p:sp>
      <p:grpSp>
        <p:nvGrpSpPr>
          <p:cNvPr id="8" name="object 8"/>
          <p:cNvGrpSpPr/>
          <p:nvPr/>
        </p:nvGrpSpPr>
        <p:grpSpPr>
          <a:xfrm>
            <a:off x="0" y="0"/>
            <a:ext cx="18288402" cy="10287000"/>
            <a:chOff x="0" y="0"/>
            <a:chExt cx="18288402" cy="10287000"/>
          </a:xfrm>
          <a:solidFill>
            <a:schemeClr val="accent2"/>
          </a:solidFill>
        </p:grpSpPr>
        <p:sp>
          <p:nvSpPr>
            <p:cNvPr id="9" name="object 9"/>
            <p:cNvSpPr/>
            <p:nvPr/>
          </p:nvSpPr>
          <p:spPr>
            <a:xfrm>
              <a:off x="10186437" y="0"/>
              <a:ext cx="8101965" cy="10287000"/>
            </a:xfrm>
            <a:custGeom>
              <a:avLst/>
              <a:gdLst/>
              <a:ahLst/>
              <a:cxnLst/>
              <a:rect l="l" t="t" r="r" b="b"/>
              <a:pathLst>
                <a:path w="8101964" h="10287000">
                  <a:moveTo>
                    <a:pt x="8101562" y="10286999"/>
                  </a:moveTo>
                  <a:lnTo>
                    <a:pt x="3429000" y="10286999"/>
                  </a:lnTo>
                  <a:lnTo>
                    <a:pt x="0" y="0"/>
                  </a:lnTo>
                  <a:lnTo>
                    <a:pt x="8101562" y="0"/>
                  </a:lnTo>
                  <a:lnTo>
                    <a:pt x="8101562" y="10286999"/>
                  </a:lnTo>
                  <a:close/>
                </a:path>
              </a:pathLst>
            </a:custGeom>
            <a:grpFill/>
          </p:spPr>
          <p:txBody>
            <a:bodyPr wrap="square" lIns="0" tIns="0" rIns="0" bIns="0" rtlCol="0"/>
            <a:lstStyle/>
            <a:p>
              <a:endParaRPr/>
            </a:p>
          </p:txBody>
        </p:sp>
        <p:sp>
          <p:nvSpPr>
            <p:cNvPr id="10" name="object 10"/>
            <p:cNvSpPr/>
            <p:nvPr/>
          </p:nvSpPr>
          <p:spPr>
            <a:xfrm>
              <a:off x="0" y="0"/>
              <a:ext cx="11120755" cy="709295"/>
            </a:xfrm>
            <a:custGeom>
              <a:avLst/>
              <a:gdLst/>
              <a:ahLst/>
              <a:cxnLst/>
              <a:rect l="l" t="t" r="r" b="b"/>
              <a:pathLst>
                <a:path w="11120755" h="709295">
                  <a:moveTo>
                    <a:pt x="10412611" y="709011"/>
                  </a:moveTo>
                  <a:lnTo>
                    <a:pt x="117227" y="709011"/>
                  </a:lnTo>
                  <a:lnTo>
                    <a:pt x="0" y="650398"/>
                  </a:lnTo>
                  <a:lnTo>
                    <a:pt x="0" y="58613"/>
                  </a:lnTo>
                  <a:lnTo>
                    <a:pt x="117227" y="0"/>
                  </a:lnTo>
                  <a:lnTo>
                    <a:pt x="10412611" y="0"/>
                  </a:lnTo>
                  <a:lnTo>
                    <a:pt x="11120757" y="354072"/>
                  </a:lnTo>
                  <a:lnTo>
                    <a:pt x="11120757" y="354939"/>
                  </a:lnTo>
                  <a:lnTo>
                    <a:pt x="10412611" y="709011"/>
                  </a:lnTo>
                  <a:close/>
                </a:path>
              </a:pathLst>
            </a:custGeom>
            <a:grpFill/>
          </p:spPr>
          <p:txBody>
            <a:bodyPr wrap="square" lIns="0" tIns="0" rIns="0" bIns="0" rtlCol="0"/>
            <a:lstStyle/>
            <a:p>
              <a:endParaRPr/>
            </a:p>
          </p:txBody>
        </p:sp>
        <p:sp>
          <p:nvSpPr>
            <p:cNvPr id="12" name="object 12"/>
            <p:cNvSpPr/>
            <p:nvPr/>
          </p:nvSpPr>
          <p:spPr>
            <a:xfrm>
              <a:off x="0" y="7631921"/>
              <a:ext cx="4448175" cy="85725"/>
            </a:xfrm>
            <a:custGeom>
              <a:avLst/>
              <a:gdLst/>
              <a:ahLst/>
              <a:cxnLst/>
              <a:rect l="l" t="t" r="r" b="b"/>
              <a:pathLst>
                <a:path w="4448175" h="85725">
                  <a:moveTo>
                    <a:pt x="4447697" y="85724"/>
                  </a:moveTo>
                  <a:lnTo>
                    <a:pt x="0" y="85724"/>
                  </a:lnTo>
                  <a:lnTo>
                    <a:pt x="0" y="0"/>
                  </a:lnTo>
                  <a:lnTo>
                    <a:pt x="4447697" y="0"/>
                  </a:lnTo>
                  <a:lnTo>
                    <a:pt x="4447697" y="85724"/>
                  </a:lnTo>
                  <a:close/>
                </a:path>
              </a:pathLst>
            </a:custGeom>
            <a:grpFill/>
          </p:spPr>
          <p:txBody>
            <a:bodyPr wrap="square" lIns="0" tIns="0" rIns="0" bIns="0" rtlCol="0"/>
            <a:lstStyle/>
            <a:p>
              <a:endParaRPr/>
            </a:p>
          </p:txBody>
        </p:sp>
        <p:sp>
          <p:nvSpPr>
            <p:cNvPr id="13" name="object 13"/>
            <p:cNvSpPr/>
            <p:nvPr/>
          </p:nvSpPr>
          <p:spPr>
            <a:xfrm>
              <a:off x="4469129" y="7546196"/>
              <a:ext cx="257175" cy="257175"/>
            </a:xfrm>
            <a:custGeom>
              <a:avLst/>
              <a:gdLst/>
              <a:ahLst/>
              <a:cxnLst/>
              <a:rect l="l" t="t" r="r" b="b"/>
              <a:pathLst>
                <a:path w="257175" h="257175">
                  <a:moveTo>
                    <a:pt x="257174" y="128587"/>
                  </a:moveTo>
                  <a:lnTo>
                    <a:pt x="247069" y="178639"/>
                  </a:lnTo>
                  <a:lnTo>
                    <a:pt x="219512" y="219512"/>
                  </a:lnTo>
                  <a:lnTo>
                    <a:pt x="178639" y="247069"/>
                  </a:lnTo>
                  <a:lnTo>
                    <a:pt x="128587" y="257174"/>
                  </a:lnTo>
                  <a:lnTo>
                    <a:pt x="78535" y="247069"/>
                  </a:lnTo>
                  <a:lnTo>
                    <a:pt x="37662" y="219512"/>
                  </a:lnTo>
                  <a:lnTo>
                    <a:pt x="10105" y="178639"/>
                  </a:lnTo>
                  <a:lnTo>
                    <a:pt x="0" y="128587"/>
                  </a:lnTo>
                  <a:lnTo>
                    <a:pt x="10105" y="78535"/>
                  </a:lnTo>
                  <a:lnTo>
                    <a:pt x="37662" y="37662"/>
                  </a:lnTo>
                  <a:lnTo>
                    <a:pt x="78535" y="10105"/>
                  </a:lnTo>
                  <a:lnTo>
                    <a:pt x="128587" y="0"/>
                  </a:lnTo>
                  <a:lnTo>
                    <a:pt x="178639" y="10105"/>
                  </a:lnTo>
                  <a:lnTo>
                    <a:pt x="219512" y="37662"/>
                  </a:lnTo>
                  <a:lnTo>
                    <a:pt x="247069" y="78535"/>
                  </a:lnTo>
                  <a:lnTo>
                    <a:pt x="257174" y="128587"/>
                  </a:lnTo>
                </a:path>
              </a:pathLst>
            </a:custGeom>
            <a:grpFill/>
            <a:ln w="85724">
              <a:solidFill>
                <a:srgbClr val="780F99"/>
              </a:solidFill>
            </a:ln>
          </p:spPr>
          <p:txBody>
            <a:bodyPr wrap="square" lIns="0" tIns="0" rIns="0" bIns="0" rtlCol="0"/>
            <a:lstStyle/>
            <a:p>
              <a:endParaRPr/>
            </a:p>
          </p:txBody>
        </p:sp>
        <p:sp>
          <p:nvSpPr>
            <p:cNvPr id="15" name="object 15"/>
            <p:cNvSpPr/>
            <p:nvPr/>
          </p:nvSpPr>
          <p:spPr>
            <a:xfrm>
              <a:off x="4290428" y="6112636"/>
              <a:ext cx="5241925" cy="325120"/>
            </a:xfrm>
            <a:custGeom>
              <a:avLst/>
              <a:gdLst/>
              <a:ahLst/>
              <a:cxnLst/>
              <a:rect l="l" t="t" r="r" b="b"/>
              <a:pathLst>
                <a:path w="5241925" h="325120">
                  <a:moveTo>
                    <a:pt x="125780" y="169494"/>
                  </a:moveTo>
                  <a:lnTo>
                    <a:pt x="4699" y="48412"/>
                  </a:lnTo>
                  <a:lnTo>
                    <a:pt x="1562" y="53238"/>
                  </a:lnTo>
                  <a:lnTo>
                    <a:pt x="0" y="58534"/>
                  </a:lnTo>
                  <a:lnTo>
                    <a:pt x="0" y="280441"/>
                  </a:lnTo>
                  <a:lnTo>
                    <a:pt x="1562" y="285737"/>
                  </a:lnTo>
                  <a:lnTo>
                    <a:pt x="4711" y="290563"/>
                  </a:lnTo>
                  <a:lnTo>
                    <a:pt x="125780" y="169494"/>
                  </a:lnTo>
                  <a:close/>
                </a:path>
                <a:path w="5241925" h="325120">
                  <a:moveTo>
                    <a:pt x="384276" y="38646"/>
                  </a:moveTo>
                  <a:lnTo>
                    <a:pt x="379920" y="36271"/>
                  </a:lnTo>
                  <a:lnTo>
                    <a:pt x="375285" y="35090"/>
                  </a:lnTo>
                  <a:lnTo>
                    <a:pt x="24257" y="35090"/>
                  </a:lnTo>
                  <a:lnTo>
                    <a:pt x="19608" y="36271"/>
                  </a:lnTo>
                  <a:lnTo>
                    <a:pt x="15252" y="38646"/>
                  </a:lnTo>
                  <a:lnTo>
                    <a:pt x="186270" y="209638"/>
                  </a:lnTo>
                  <a:lnTo>
                    <a:pt x="188658" y="211226"/>
                  </a:lnTo>
                  <a:lnTo>
                    <a:pt x="194056" y="213461"/>
                  </a:lnTo>
                  <a:lnTo>
                    <a:pt x="196862" y="214020"/>
                  </a:lnTo>
                  <a:lnTo>
                    <a:pt x="202704" y="214020"/>
                  </a:lnTo>
                  <a:lnTo>
                    <a:pt x="205511" y="213461"/>
                  </a:lnTo>
                  <a:lnTo>
                    <a:pt x="210908" y="211226"/>
                  </a:lnTo>
                  <a:lnTo>
                    <a:pt x="213296" y="209638"/>
                  </a:lnTo>
                  <a:lnTo>
                    <a:pt x="384276" y="38646"/>
                  </a:lnTo>
                  <a:close/>
                </a:path>
                <a:path w="5241925" h="325120">
                  <a:moveTo>
                    <a:pt x="384302" y="300342"/>
                  </a:moveTo>
                  <a:lnTo>
                    <a:pt x="312470" y="228523"/>
                  </a:lnTo>
                  <a:lnTo>
                    <a:pt x="263626" y="179654"/>
                  </a:lnTo>
                  <a:lnTo>
                    <a:pt x="219748" y="223558"/>
                  </a:lnTo>
                  <a:lnTo>
                    <a:pt x="212813" y="226999"/>
                  </a:lnTo>
                  <a:lnTo>
                    <a:pt x="201409" y="228523"/>
                  </a:lnTo>
                  <a:lnTo>
                    <a:pt x="198132" y="228523"/>
                  </a:lnTo>
                  <a:lnTo>
                    <a:pt x="186740" y="226999"/>
                  </a:lnTo>
                  <a:lnTo>
                    <a:pt x="179806" y="223558"/>
                  </a:lnTo>
                  <a:lnTo>
                    <a:pt x="135940" y="179654"/>
                  </a:lnTo>
                  <a:lnTo>
                    <a:pt x="15265" y="300342"/>
                  </a:lnTo>
                  <a:lnTo>
                    <a:pt x="19608" y="302717"/>
                  </a:lnTo>
                  <a:lnTo>
                    <a:pt x="24257" y="303898"/>
                  </a:lnTo>
                  <a:lnTo>
                    <a:pt x="375310" y="303898"/>
                  </a:lnTo>
                  <a:lnTo>
                    <a:pt x="379958" y="302717"/>
                  </a:lnTo>
                  <a:lnTo>
                    <a:pt x="384302" y="300342"/>
                  </a:lnTo>
                  <a:close/>
                </a:path>
                <a:path w="5241925" h="325120">
                  <a:moveTo>
                    <a:pt x="399567" y="58534"/>
                  </a:moveTo>
                  <a:lnTo>
                    <a:pt x="398005" y="53238"/>
                  </a:lnTo>
                  <a:lnTo>
                    <a:pt x="394868" y="48412"/>
                  </a:lnTo>
                  <a:lnTo>
                    <a:pt x="273773" y="169494"/>
                  </a:lnTo>
                  <a:lnTo>
                    <a:pt x="394830" y="290563"/>
                  </a:lnTo>
                  <a:lnTo>
                    <a:pt x="397967" y="285737"/>
                  </a:lnTo>
                  <a:lnTo>
                    <a:pt x="399542" y="280441"/>
                  </a:lnTo>
                  <a:lnTo>
                    <a:pt x="399567" y="58534"/>
                  </a:lnTo>
                  <a:close/>
                </a:path>
                <a:path w="5241925" h="325120">
                  <a:moveTo>
                    <a:pt x="5013312" y="103809"/>
                  </a:moveTo>
                  <a:lnTo>
                    <a:pt x="4928946" y="103809"/>
                  </a:lnTo>
                  <a:lnTo>
                    <a:pt x="4928273" y="105562"/>
                  </a:lnTo>
                  <a:lnTo>
                    <a:pt x="4921135" y="130657"/>
                  </a:lnTo>
                  <a:lnTo>
                    <a:pt x="4921135" y="194398"/>
                  </a:lnTo>
                  <a:lnTo>
                    <a:pt x="4928959" y="221272"/>
                  </a:lnTo>
                  <a:lnTo>
                    <a:pt x="5013312" y="221272"/>
                  </a:lnTo>
                  <a:lnTo>
                    <a:pt x="5013236" y="220675"/>
                  </a:lnTo>
                  <a:lnTo>
                    <a:pt x="5011585" y="207098"/>
                  </a:lnTo>
                  <a:lnTo>
                    <a:pt x="5010340" y="192557"/>
                  </a:lnTo>
                  <a:lnTo>
                    <a:pt x="5009591" y="177673"/>
                  </a:lnTo>
                  <a:lnTo>
                    <a:pt x="5009337" y="162534"/>
                  </a:lnTo>
                  <a:lnTo>
                    <a:pt x="5009591" y="147396"/>
                  </a:lnTo>
                  <a:lnTo>
                    <a:pt x="5010340" y="132524"/>
                  </a:lnTo>
                  <a:lnTo>
                    <a:pt x="5011585" y="117970"/>
                  </a:lnTo>
                  <a:lnTo>
                    <a:pt x="5011648" y="117475"/>
                  </a:lnTo>
                  <a:lnTo>
                    <a:pt x="5013312" y="103809"/>
                  </a:lnTo>
                  <a:close/>
                </a:path>
                <a:path w="5241925" h="325120">
                  <a:moveTo>
                    <a:pt x="5050752" y="2730"/>
                  </a:moveTo>
                  <a:lnTo>
                    <a:pt x="5006022" y="17995"/>
                  </a:lnTo>
                  <a:lnTo>
                    <a:pt x="4967694" y="45440"/>
                  </a:lnTo>
                  <a:lnTo>
                    <a:pt x="4938788" y="82892"/>
                  </a:lnTo>
                  <a:lnTo>
                    <a:pt x="4934394" y="91313"/>
                  </a:lnTo>
                  <a:lnTo>
                    <a:pt x="5015268" y="91313"/>
                  </a:lnTo>
                  <a:lnTo>
                    <a:pt x="5017948" y="77736"/>
                  </a:lnTo>
                  <a:lnTo>
                    <a:pt x="5021097" y="64770"/>
                  </a:lnTo>
                  <a:lnTo>
                    <a:pt x="5039030" y="19088"/>
                  </a:lnTo>
                  <a:lnTo>
                    <a:pt x="5044732" y="10198"/>
                  </a:lnTo>
                  <a:lnTo>
                    <a:pt x="5050752" y="2730"/>
                  </a:lnTo>
                  <a:close/>
                </a:path>
                <a:path w="5241925" h="325120">
                  <a:moveTo>
                    <a:pt x="5050764" y="322326"/>
                  </a:moveTo>
                  <a:lnTo>
                    <a:pt x="5028768" y="284099"/>
                  </a:lnTo>
                  <a:lnTo>
                    <a:pt x="5017948" y="247307"/>
                  </a:lnTo>
                  <a:lnTo>
                    <a:pt x="5015268" y="233730"/>
                  </a:lnTo>
                  <a:lnTo>
                    <a:pt x="4934407" y="233730"/>
                  </a:lnTo>
                  <a:lnTo>
                    <a:pt x="4961026" y="272783"/>
                  </a:lnTo>
                  <a:lnTo>
                    <a:pt x="4997742" y="302475"/>
                  </a:lnTo>
                  <a:lnTo>
                    <a:pt x="5041468" y="320319"/>
                  </a:lnTo>
                  <a:lnTo>
                    <a:pt x="5050764" y="322326"/>
                  </a:lnTo>
                  <a:close/>
                </a:path>
                <a:path w="5241925" h="325120">
                  <a:moveTo>
                    <a:pt x="5133137" y="233730"/>
                  </a:moveTo>
                  <a:lnTo>
                    <a:pt x="5027942" y="233730"/>
                  </a:lnTo>
                  <a:lnTo>
                    <a:pt x="5030457" y="246100"/>
                  </a:lnTo>
                  <a:lnTo>
                    <a:pt x="5049355" y="298894"/>
                  </a:lnTo>
                  <a:lnTo>
                    <a:pt x="5080533" y="325043"/>
                  </a:lnTo>
                  <a:lnTo>
                    <a:pt x="5091303" y="322008"/>
                  </a:lnTo>
                  <a:lnTo>
                    <a:pt x="5120665" y="279552"/>
                  </a:lnTo>
                  <a:lnTo>
                    <a:pt x="5133137" y="233730"/>
                  </a:lnTo>
                  <a:close/>
                </a:path>
                <a:path w="5241925" h="325120">
                  <a:moveTo>
                    <a:pt x="5133137" y="91313"/>
                  </a:moveTo>
                  <a:lnTo>
                    <a:pt x="5120640" y="45440"/>
                  </a:lnTo>
                  <a:lnTo>
                    <a:pt x="5101844" y="11925"/>
                  </a:lnTo>
                  <a:lnTo>
                    <a:pt x="5080609" y="0"/>
                  </a:lnTo>
                  <a:lnTo>
                    <a:pt x="5080457" y="0"/>
                  </a:lnTo>
                  <a:lnTo>
                    <a:pt x="5049329" y="26187"/>
                  </a:lnTo>
                  <a:lnTo>
                    <a:pt x="5033365" y="67132"/>
                  </a:lnTo>
                  <a:lnTo>
                    <a:pt x="5027930" y="91313"/>
                  </a:lnTo>
                  <a:lnTo>
                    <a:pt x="5133137" y="91313"/>
                  </a:lnTo>
                  <a:close/>
                </a:path>
                <a:path w="5241925" h="325120">
                  <a:moveTo>
                    <a:pt x="5139258" y="162521"/>
                  </a:moveTo>
                  <a:lnTo>
                    <a:pt x="5139004" y="147345"/>
                  </a:lnTo>
                  <a:lnTo>
                    <a:pt x="5138229" y="132448"/>
                  </a:lnTo>
                  <a:lnTo>
                    <a:pt x="5136947" y="117906"/>
                  </a:lnTo>
                  <a:lnTo>
                    <a:pt x="5135169" y="103797"/>
                  </a:lnTo>
                  <a:lnTo>
                    <a:pt x="5025885" y="103797"/>
                  </a:lnTo>
                  <a:lnTo>
                    <a:pt x="5024120" y="117906"/>
                  </a:lnTo>
                  <a:lnTo>
                    <a:pt x="5022837" y="132448"/>
                  </a:lnTo>
                  <a:lnTo>
                    <a:pt x="5022062" y="147345"/>
                  </a:lnTo>
                  <a:lnTo>
                    <a:pt x="5021796" y="162521"/>
                  </a:lnTo>
                  <a:lnTo>
                    <a:pt x="5022062" y="177711"/>
                  </a:lnTo>
                  <a:lnTo>
                    <a:pt x="5022837" y="192608"/>
                  </a:lnTo>
                  <a:lnTo>
                    <a:pt x="5024120" y="207137"/>
                  </a:lnTo>
                  <a:lnTo>
                    <a:pt x="5025885" y="221259"/>
                  </a:lnTo>
                  <a:lnTo>
                    <a:pt x="5135169" y="221259"/>
                  </a:lnTo>
                  <a:lnTo>
                    <a:pt x="5136947" y="207137"/>
                  </a:lnTo>
                  <a:lnTo>
                    <a:pt x="5138229" y="192608"/>
                  </a:lnTo>
                  <a:lnTo>
                    <a:pt x="5139004" y="177711"/>
                  </a:lnTo>
                  <a:lnTo>
                    <a:pt x="5139258" y="162521"/>
                  </a:lnTo>
                  <a:close/>
                </a:path>
                <a:path w="5241925" h="325120">
                  <a:moveTo>
                    <a:pt x="5226659" y="91313"/>
                  </a:moveTo>
                  <a:lnTo>
                    <a:pt x="5200053" y="52260"/>
                  </a:lnTo>
                  <a:lnTo>
                    <a:pt x="5163324" y="22567"/>
                  </a:lnTo>
                  <a:lnTo>
                    <a:pt x="5119586" y="4724"/>
                  </a:lnTo>
                  <a:lnTo>
                    <a:pt x="5110302" y="2730"/>
                  </a:lnTo>
                  <a:lnTo>
                    <a:pt x="5116334" y="10198"/>
                  </a:lnTo>
                  <a:lnTo>
                    <a:pt x="5122024" y="19088"/>
                  </a:lnTo>
                  <a:lnTo>
                    <a:pt x="5139969" y="64770"/>
                  </a:lnTo>
                  <a:lnTo>
                    <a:pt x="5145798" y="91313"/>
                  </a:lnTo>
                  <a:lnTo>
                    <a:pt x="5226659" y="91313"/>
                  </a:lnTo>
                  <a:close/>
                </a:path>
                <a:path w="5241925" h="325120">
                  <a:moveTo>
                    <a:pt x="5226672" y="233730"/>
                  </a:moveTo>
                  <a:lnTo>
                    <a:pt x="5145811" y="233730"/>
                  </a:lnTo>
                  <a:lnTo>
                    <a:pt x="5143131" y="247307"/>
                  </a:lnTo>
                  <a:lnTo>
                    <a:pt x="5139982" y="260286"/>
                  </a:lnTo>
                  <a:lnTo>
                    <a:pt x="5122049" y="305968"/>
                  </a:lnTo>
                  <a:lnTo>
                    <a:pt x="5110327" y="322326"/>
                  </a:lnTo>
                  <a:lnTo>
                    <a:pt x="5119611" y="320319"/>
                  </a:lnTo>
                  <a:lnTo>
                    <a:pt x="5163337" y="302475"/>
                  </a:lnTo>
                  <a:lnTo>
                    <a:pt x="5200053" y="272783"/>
                  </a:lnTo>
                  <a:lnTo>
                    <a:pt x="5222278" y="242150"/>
                  </a:lnTo>
                  <a:lnTo>
                    <a:pt x="5226672" y="233730"/>
                  </a:lnTo>
                  <a:close/>
                </a:path>
                <a:path w="5241925" h="325120">
                  <a:moveTo>
                    <a:pt x="5241556" y="184848"/>
                  </a:moveTo>
                  <a:lnTo>
                    <a:pt x="5241468" y="147383"/>
                  </a:lnTo>
                  <a:lnTo>
                    <a:pt x="5241366" y="138811"/>
                  </a:lnTo>
                  <a:lnTo>
                    <a:pt x="5241277" y="138252"/>
                  </a:lnTo>
                  <a:lnTo>
                    <a:pt x="5241163" y="137490"/>
                  </a:lnTo>
                  <a:lnTo>
                    <a:pt x="5241099" y="137121"/>
                  </a:lnTo>
                  <a:lnTo>
                    <a:pt x="5240985" y="136334"/>
                  </a:lnTo>
                  <a:lnTo>
                    <a:pt x="5240909" y="135915"/>
                  </a:lnTo>
                  <a:lnTo>
                    <a:pt x="5240845" y="135483"/>
                  </a:lnTo>
                  <a:lnTo>
                    <a:pt x="5240731" y="134848"/>
                  </a:lnTo>
                  <a:lnTo>
                    <a:pt x="5240655" y="134429"/>
                  </a:lnTo>
                  <a:lnTo>
                    <a:pt x="5240553" y="133794"/>
                  </a:lnTo>
                  <a:lnTo>
                    <a:pt x="5240439" y="133159"/>
                  </a:lnTo>
                  <a:lnTo>
                    <a:pt x="5240312" y="132511"/>
                  </a:lnTo>
                  <a:lnTo>
                    <a:pt x="5240210" y="131978"/>
                  </a:lnTo>
                  <a:lnTo>
                    <a:pt x="5240134" y="131533"/>
                  </a:lnTo>
                  <a:lnTo>
                    <a:pt x="5240045" y="131076"/>
                  </a:lnTo>
                  <a:lnTo>
                    <a:pt x="5239956" y="130632"/>
                  </a:lnTo>
                  <a:lnTo>
                    <a:pt x="5239855" y="130124"/>
                  </a:lnTo>
                  <a:lnTo>
                    <a:pt x="5232146" y="103797"/>
                  </a:lnTo>
                  <a:lnTo>
                    <a:pt x="5147767" y="103797"/>
                  </a:lnTo>
                  <a:lnTo>
                    <a:pt x="5147843" y="104381"/>
                  </a:lnTo>
                  <a:lnTo>
                    <a:pt x="5149494" y="117957"/>
                  </a:lnTo>
                  <a:lnTo>
                    <a:pt x="5150650" y="131533"/>
                  </a:lnTo>
                  <a:lnTo>
                    <a:pt x="5150764" y="133159"/>
                  </a:lnTo>
                  <a:lnTo>
                    <a:pt x="5150878" y="135483"/>
                  </a:lnTo>
                  <a:lnTo>
                    <a:pt x="5150980" y="137490"/>
                  </a:lnTo>
                  <a:lnTo>
                    <a:pt x="5151082" y="139458"/>
                  </a:lnTo>
                  <a:lnTo>
                    <a:pt x="5151488" y="147383"/>
                  </a:lnTo>
                  <a:lnTo>
                    <a:pt x="5151742" y="162521"/>
                  </a:lnTo>
                  <a:lnTo>
                    <a:pt x="5151488" y="177660"/>
                  </a:lnTo>
                  <a:lnTo>
                    <a:pt x="5150383" y="196570"/>
                  </a:lnTo>
                  <a:lnTo>
                    <a:pt x="5150282" y="197827"/>
                  </a:lnTo>
                  <a:lnTo>
                    <a:pt x="5150180" y="199059"/>
                  </a:lnTo>
                  <a:lnTo>
                    <a:pt x="5150066" y="200367"/>
                  </a:lnTo>
                  <a:lnTo>
                    <a:pt x="5150015" y="200964"/>
                  </a:lnTo>
                  <a:lnTo>
                    <a:pt x="5149494" y="207086"/>
                  </a:lnTo>
                  <a:lnTo>
                    <a:pt x="5147767" y="221259"/>
                  </a:lnTo>
                  <a:lnTo>
                    <a:pt x="5232108" y="221259"/>
                  </a:lnTo>
                  <a:lnTo>
                    <a:pt x="5239702" y="195554"/>
                  </a:lnTo>
                  <a:lnTo>
                    <a:pt x="5239778" y="195186"/>
                  </a:lnTo>
                  <a:lnTo>
                    <a:pt x="5239893" y="194652"/>
                  </a:lnTo>
                  <a:lnTo>
                    <a:pt x="5239944" y="194386"/>
                  </a:lnTo>
                  <a:lnTo>
                    <a:pt x="5240032" y="193967"/>
                  </a:lnTo>
                  <a:lnTo>
                    <a:pt x="5240109" y="193548"/>
                  </a:lnTo>
                  <a:lnTo>
                    <a:pt x="5240198" y="193116"/>
                  </a:lnTo>
                  <a:lnTo>
                    <a:pt x="5240325" y="192481"/>
                  </a:lnTo>
                  <a:lnTo>
                    <a:pt x="5240439" y="191858"/>
                  </a:lnTo>
                  <a:lnTo>
                    <a:pt x="5240553" y="191223"/>
                  </a:lnTo>
                  <a:lnTo>
                    <a:pt x="5241556" y="184848"/>
                  </a:lnTo>
                  <a:close/>
                </a:path>
              </a:pathLst>
            </a:custGeom>
            <a:grpFill/>
          </p:spPr>
          <p:txBody>
            <a:bodyPr wrap="square" lIns="0" tIns="0" rIns="0" bIns="0" rtlCol="0"/>
            <a:lstStyle/>
            <a:p>
              <a:endParaRPr/>
            </a:p>
          </p:txBody>
        </p:sp>
      </p:grpSp>
      <p:sp>
        <p:nvSpPr>
          <p:cNvPr id="16" name="object 16"/>
          <p:cNvSpPr txBox="1">
            <a:spLocks noGrp="1"/>
          </p:cNvSpPr>
          <p:nvPr>
            <p:ph type="title"/>
          </p:nvPr>
        </p:nvSpPr>
        <p:spPr>
          <a:xfrm>
            <a:off x="76200" y="2655527"/>
            <a:ext cx="10109834" cy="4203074"/>
          </a:xfrm>
          <a:prstGeom prst="rect">
            <a:avLst/>
          </a:prstGeom>
          <a:solidFill>
            <a:schemeClr val="accent2"/>
          </a:solidFill>
        </p:spPr>
        <p:txBody>
          <a:bodyPr vert="horz" wrap="square" lIns="0" tIns="766445" rIns="0" bIns="0" rtlCol="0">
            <a:spAutoFit/>
          </a:bodyPr>
          <a:lstStyle/>
          <a:p>
            <a:pPr algn="ctr">
              <a:lnSpc>
                <a:spcPct val="100000"/>
              </a:lnSpc>
              <a:spcBef>
                <a:spcPts val="6035"/>
              </a:spcBef>
            </a:pPr>
            <a:r>
              <a:rPr sz="16450" spc="-3670" dirty="0">
                <a:solidFill>
                  <a:schemeClr val="accent1"/>
                </a:solidFill>
              </a:rPr>
              <a:t>THANK</a:t>
            </a:r>
            <a:r>
              <a:rPr sz="16450" spc="-1525" dirty="0">
                <a:solidFill>
                  <a:schemeClr val="accent1"/>
                </a:solidFill>
              </a:rPr>
              <a:t> </a:t>
            </a:r>
            <a:r>
              <a:rPr sz="16450" spc="-4235" dirty="0">
                <a:solidFill>
                  <a:schemeClr val="accent1"/>
                </a:solidFill>
              </a:rPr>
              <a:t>YOU</a:t>
            </a:r>
            <a:endParaRPr sz="16450" dirty="0">
              <a:solidFill>
                <a:schemeClr val="accent1"/>
              </a:solidFill>
            </a:endParaRPr>
          </a:p>
          <a:p>
            <a:pPr marR="51435" algn="ctr">
              <a:lnSpc>
                <a:spcPct val="100000"/>
              </a:lnSpc>
              <a:spcBef>
                <a:spcPts val="950"/>
              </a:spcBef>
              <a:tabLst>
                <a:tab pos="3582670" algn="l"/>
              </a:tabLst>
            </a:pPr>
            <a:r>
              <a:rPr sz="2500" dirty="0">
                <a:solidFill>
                  <a:srgbClr val="780F99"/>
                </a:solidFill>
                <a:latin typeface="Calibri"/>
                <a:cs typeface="Calibri"/>
              </a:rPr>
              <a:t>	</a:t>
            </a:r>
            <a:r>
              <a:rPr lang="en-US" sz="2500" dirty="0">
                <a:solidFill>
                  <a:srgbClr val="780F99"/>
                </a:solidFill>
                <a:latin typeface="Calibri"/>
                <a:cs typeface="Calibri"/>
              </a:rPr>
              <a:t/>
            </a:r>
            <a:br>
              <a:rPr lang="en-US" sz="2500" dirty="0">
                <a:solidFill>
                  <a:srgbClr val="780F99"/>
                </a:solidFill>
                <a:latin typeface="Calibri"/>
                <a:cs typeface="Calibri"/>
              </a:rPr>
            </a:br>
            <a:endParaRPr sz="2500" dirty="0">
              <a:latin typeface="Calibri"/>
              <a:cs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805068"/>
            <a:ext cx="18285460" cy="8270875"/>
          </a:xfrm>
          <a:custGeom>
            <a:avLst/>
            <a:gdLst/>
            <a:ahLst/>
            <a:cxnLst/>
            <a:rect l="l" t="t" r="r" b="b"/>
            <a:pathLst>
              <a:path w="18285460" h="8270875">
                <a:moveTo>
                  <a:pt x="18285028" y="8270260"/>
                </a:moveTo>
                <a:lnTo>
                  <a:pt x="0" y="8270260"/>
                </a:lnTo>
                <a:lnTo>
                  <a:pt x="0" y="0"/>
                </a:lnTo>
                <a:lnTo>
                  <a:pt x="18285028" y="0"/>
                </a:lnTo>
                <a:lnTo>
                  <a:pt x="18285028" y="8270260"/>
                </a:lnTo>
                <a:close/>
              </a:path>
            </a:pathLst>
          </a:custGeom>
          <a:solidFill>
            <a:schemeClr val="accent2"/>
          </a:solidFill>
        </p:spPr>
        <p:txBody>
          <a:bodyPr wrap="square" lIns="0" tIns="0" rIns="0" bIns="0" rtlCol="0"/>
          <a:lstStyle/>
          <a:p>
            <a:endParaRPr/>
          </a:p>
        </p:txBody>
      </p:sp>
      <p:sp>
        <p:nvSpPr>
          <p:cNvPr id="3" name="object 3"/>
          <p:cNvSpPr/>
          <p:nvPr/>
        </p:nvSpPr>
        <p:spPr>
          <a:xfrm>
            <a:off x="9616126" y="96056"/>
            <a:ext cx="8672195" cy="1418590"/>
          </a:xfrm>
          <a:custGeom>
            <a:avLst/>
            <a:gdLst/>
            <a:ahLst/>
            <a:cxnLst/>
            <a:rect l="l" t="t" r="r" b="b"/>
            <a:pathLst>
              <a:path w="8672194" h="1418590">
                <a:moveTo>
                  <a:pt x="8671873" y="1418023"/>
                </a:moveTo>
                <a:lnTo>
                  <a:pt x="709012" y="1418023"/>
                </a:lnTo>
                <a:lnTo>
                  <a:pt x="0" y="709011"/>
                </a:lnTo>
                <a:lnTo>
                  <a:pt x="709012" y="0"/>
                </a:lnTo>
                <a:lnTo>
                  <a:pt x="8671873" y="0"/>
                </a:lnTo>
                <a:lnTo>
                  <a:pt x="8671873" y="1418023"/>
                </a:lnTo>
                <a:close/>
              </a:path>
            </a:pathLst>
          </a:custGeom>
          <a:solidFill>
            <a:srgbClr val="FFFFFF"/>
          </a:solidFill>
        </p:spPr>
        <p:txBody>
          <a:bodyPr wrap="square" lIns="0" tIns="0" rIns="0" bIns="0" rtlCol="0"/>
          <a:lstStyle/>
          <a:p>
            <a:endParaRPr/>
          </a:p>
        </p:txBody>
      </p:sp>
      <p:sp>
        <p:nvSpPr>
          <p:cNvPr id="4" name="object 4"/>
          <p:cNvSpPr/>
          <p:nvPr/>
        </p:nvSpPr>
        <p:spPr>
          <a:xfrm>
            <a:off x="0" y="9275353"/>
            <a:ext cx="10410190" cy="1012190"/>
          </a:xfrm>
          <a:custGeom>
            <a:avLst/>
            <a:gdLst/>
            <a:ahLst/>
            <a:cxnLst/>
            <a:rect l="l" t="t" r="r" b="b"/>
            <a:pathLst>
              <a:path w="10410190" h="1012190">
                <a:moveTo>
                  <a:pt x="10409692" y="1011646"/>
                </a:moveTo>
                <a:lnTo>
                  <a:pt x="0" y="1011646"/>
                </a:lnTo>
                <a:lnTo>
                  <a:pt x="0" y="0"/>
                </a:lnTo>
                <a:lnTo>
                  <a:pt x="9398045" y="0"/>
                </a:lnTo>
                <a:lnTo>
                  <a:pt x="10409692" y="1011646"/>
                </a:lnTo>
                <a:close/>
              </a:path>
            </a:pathLst>
          </a:custGeom>
          <a:solidFill>
            <a:schemeClr val="accent2"/>
          </a:solidFill>
        </p:spPr>
        <p:txBody>
          <a:bodyPr wrap="square" lIns="0" tIns="0" rIns="0" bIns="0" rtlCol="0"/>
          <a:lstStyle/>
          <a:p>
            <a:endParaRPr/>
          </a:p>
        </p:txBody>
      </p:sp>
      <p:sp>
        <p:nvSpPr>
          <p:cNvPr id="5" name="object 5"/>
          <p:cNvSpPr/>
          <p:nvPr/>
        </p:nvSpPr>
        <p:spPr>
          <a:xfrm>
            <a:off x="9181186" y="0"/>
            <a:ext cx="9107170" cy="1302385"/>
          </a:xfrm>
          <a:custGeom>
            <a:avLst/>
            <a:gdLst/>
            <a:ahLst/>
            <a:cxnLst/>
            <a:rect l="l" t="t" r="r" b="b"/>
            <a:pathLst>
              <a:path w="9107169" h="1302385">
                <a:moveTo>
                  <a:pt x="9106812" y="1302229"/>
                </a:moveTo>
                <a:lnTo>
                  <a:pt x="1265042" y="1302229"/>
                </a:lnTo>
                <a:lnTo>
                  <a:pt x="0" y="0"/>
                </a:lnTo>
                <a:lnTo>
                  <a:pt x="9106812" y="0"/>
                </a:lnTo>
                <a:lnTo>
                  <a:pt x="9106812" y="1302229"/>
                </a:lnTo>
                <a:close/>
              </a:path>
            </a:pathLst>
          </a:custGeom>
          <a:solidFill>
            <a:schemeClr val="accent2"/>
          </a:solidFill>
        </p:spPr>
        <p:txBody>
          <a:bodyPr wrap="square" lIns="0" tIns="0" rIns="0" bIns="0" rtlCol="0"/>
          <a:lstStyle/>
          <a:p>
            <a:endParaRPr/>
          </a:p>
        </p:txBody>
      </p:sp>
      <p:sp>
        <p:nvSpPr>
          <p:cNvPr id="6" name="object 6"/>
          <p:cNvSpPr/>
          <p:nvPr/>
        </p:nvSpPr>
        <p:spPr>
          <a:xfrm>
            <a:off x="9494702" y="8366316"/>
            <a:ext cx="8793480" cy="1418590"/>
          </a:xfrm>
          <a:custGeom>
            <a:avLst/>
            <a:gdLst/>
            <a:ahLst/>
            <a:cxnLst/>
            <a:rect l="l" t="t" r="r" b="b"/>
            <a:pathLst>
              <a:path w="8793480" h="1418590">
                <a:moveTo>
                  <a:pt x="8793297" y="1418023"/>
                </a:moveTo>
                <a:lnTo>
                  <a:pt x="709012" y="1418023"/>
                </a:lnTo>
                <a:lnTo>
                  <a:pt x="0" y="709012"/>
                </a:lnTo>
                <a:lnTo>
                  <a:pt x="709012" y="0"/>
                </a:lnTo>
                <a:lnTo>
                  <a:pt x="8793297" y="0"/>
                </a:lnTo>
                <a:lnTo>
                  <a:pt x="8793297" y="1418023"/>
                </a:lnTo>
                <a:close/>
              </a:path>
            </a:pathLst>
          </a:custGeom>
          <a:solidFill>
            <a:schemeClr val="accent2"/>
          </a:solidFill>
        </p:spPr>
        <p:txBody>
          <a:bodyPr wrap="square" lIns="0" tIns="0" rIns="0" bIns="0" rtlCol="0"/>
          <a:lstStyle/>
          <a:p>
            <a:endParaRPr/>
          </a:p>
        </p:txBody>
      </p:sp>
      <p:sp>
        <p:nvSpPr>
          <p:cNvPr id="16" name="object 16"/>
          <p:cNvSpPr txBox="1"/>
          <p:nvPr/>
        </p:nvSpPr>
        <p:spPr>
          <a:xfrm>
            <a:off x="15802636" y="9855555"/>
            <a:ext cx="2225675" cy="391160"/>
          </a:xfrm>
          <a:prstGeom prst="rect">
            <a:avLst/>
          </a:prstGeom>
        </p:spPr>
        <p:txBody>
          <a:bodyPr vert="horz" wrap="square" lIns="0" tIns="12700" rIns="0" bIns="0" rtlCol="0">
            <a:spAutoFit/>
          </a:bodyPr>
          <a:lstStyle/>
          <a:p>
            <a:pPr marL="12700">
              <a:lnSpc>
                <a:spcPct val="100000"/>
              </a:lnSpc>
              <a:spcBef>
                <a:spcPts val="100"/>
              </a:spcBef>
            </a:pPr>
            <a:r>
              <a:rPr lang="en-US" sz="2400" spc="245" dirty="0" err="1">
                <a:solidFill>
                  <a:srgbClr val="780F99"/>
                </a:solidFill>
                <a:latin typeface="Microsoft Sans Serif"/>
                <a:cs typeface="Microsoft Sans Serif"/>
              </a:rPr>
              <a:t>G.p</a:t>
            </a:r>
            <a:r>
              <a:rPr sz="2400" spc="180" dirty="0">
                <a:solidFill>
                  <a:srgbClr val="780F99"/>
                </a:solidFill>
                <a:latin typeface="Microsoft Sans Serif"/>
                <a:cs typeface="Microsoft Sans Serif"/>
              </a:rPr>
              <a:t> </a:t>
            </a:r>
            <a:r>
              <a:rPr sz="2400" spc="285" dirty="0">
                <a:solidFill>
                  <a:srgbClr val="780F99"/>
                </a:solidFill>
                <a:latin typeface="Microsoft Sans Serif"/>
                <a:cs typeface="Microsoft Sans Serif"/>
              </a:rPr>
              <a:t>Tech</a:t>
            </a:r>
            <a:r>
              <a:rPr sz="2400" spc="185" dirty="0">
                <a:solidFill>
                  <a:srgbClr val="780F99"/>
                </a:solidFill>
                <a:latin typeface="Microsoft Sans Serif"/>
                <a:cs typeface="Microsoft Sans Serif"/>
              </a:rPr>
              <a:t> </a:t>
            </a:r>
            <a:r>
              <a:rPr sz="2400" dirty="0">
                <a:solidFill>
                  <a:srgbClr val="780F99"/>
                </a:solidFill>
                <a:latin typeface="Microsoft Sans Serif"/>
                <a:cs typeface="Microsoft Sans Serif"/>
              </a:rPr>
              <a:t>|</a:t>
            </a:r>
            <a:r>
              <a:rPr sz="2400" spc="185" dirty="0">
                <a:solidFill>
                  <a:srgbClr val="780F99"/>
                </a:solidFill>
                <a:latin typeface="Microsoft Sans Serif"/>
                <a:cs typeface="Microsoft Sans Serif"/>
              </a:rPr>
              <a:t> </a:t>
            </a:r>
            <a:r>
              <a:rPr sz="2400" spc="200" dirty="0">
                <a:solidFill>
                  <a:srgbClr val="780F99"/>
                </a:solidFill>
                <a:latin typeface="Microsoft Sans Serif"/>
                <a:cs typeface="Microsoft Sans Serif"/>
              </a:rPr>
              <a:t>3</a:t>
            </a:r>
            <a:endParaRPr sz="2400" dirty="0">
              <a:latin typeface="Microsoft Sans Serif"/>
              <a:cs typeface="Microsoft Sans Serif"/>
            </a:endParaRPr>
          </a:p>
        </p:txBody>
      </p:sp>
      <p:pic>
        <p:nvPicPr>
          <p:cNvPr id="17" name="Picture 16">
            <a:extLst>
              <a:ext uri="{FF2B5EF4-FFF2-40B4-BE49-F238E27FC236}">
                <a16:creationId xmlns:a16="http://schemas.microsoft.com/office/drawing/2014/main" id="{07CA79AF-F73A-6172-00BA-7F452764B56D}"/>
              </a:ext>
            </a:extLst>
          </p:cNvPr>
          <p:cNvPicPr>
            <a:picLocks noChangeAspect="1"/>
          </p:cNvPicPr>
          <p:nvPr/>
        </p:nvPicPr>
        <p:blipFill>
          <a:blip r:embed="rId2"/>
          <a:stretch>
            <a:fillRect/>
          </a:stretch>
        </p:blipFill>
        <p:spPr>
          <a:xfrm>
            <a:off x="14379284" y="0"/>
            <a:ext cx="3913632" cy="952500"/>
          </a:xfrm>
          <a:prstGeom prst="rect">
            <a:avLst/>
          </a:prstGeom>
        </p:spPr>
      </p:pic>
      <p:sp>
        <p:nvSpPr>
          <p:cNvPr id="29" name="Rectangle 28"/>
          <p:cNvSpPr/>
          <p:nvPr/>
        </p:nvSpPr>
        <p:spPr>
          <a:xfrm>
            <a:off x="228600" y="2857500"/>
            <a:ext cx="17678400" cy="60573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l" rtl="0"/>
            <a:r>
              <a:rPr kumimoji="0" lang="en-US" altLang="en-US" sz="3200" b="0" i="0" u="none" strike="noStrike" cap="none" normalizeH="0" baseline="0" dirty="0" smtClean="0">
                <a:ln>
                  <a:noFill/>
                </a:ln>
                <a:solidFill>
                  <a:schemeClr val="bg1"/>
                </a:solidFill>
                <a:effectLst/>
                <a:cs typeface="Times New Roman" panose="02020603050405020304" pitchFamily="18" charset="0"/>
              </a:rPr>
              <a:t>Collaboration between teachers and students improves drive, interest, and academic success. However, there isn't a lot of research on how well it works in Seychelles, especially in the </a:t>
            </a:r>
            <a:r>
              <a:rPr kumimoji="0" lang="en-US" altLang="en-US" sz="3200" b="0" i="0" u="none" strike="noStrike" cap="none" normalizeH="0" baseline="0" dirty="0" err="1" smtClean="0">
                <a:ln>
                  <a:noFill/>
                </a:ln>
                <a:solidFill>
                  <a:schemeClr val="bg1"/>
                </a:solidFill>
                <a:effectLst/>
                <a:cs typeface="Times New Roman" panose="02020603050405020304" pitchFamily="18" charset="0"/>
              </a:rPr>
              <a:t>Anse</a:t>
            </a:r>
            <a:r>
              <a:rPr kumimoji="0" lang="en-US" altLang="en-US" sz="3200" b="0" i="0" u="none" strike="noStrike" cap="none" normalizeH="0" baseline="0" dirty="0" smtClean="0">
                <a:ln>
                  <a:noFill/>
                </a:ln>
                <a:solidFill>
                  <a:schemeClr val="bg1"/>
                </a:solidFill>
                <a:effectLst/>
                <a:cs typeface="Times New Roman" panose="02020603050405020304" pitchFamily="18" charset="0"/>
              </a:rPr>
              <a:t> Royale District. Learner-</a:t>
            </a:r>
            <a:r>
              <a:rPr kumimoji="0" lang="en-US" altLang="en-US" sz="3200" b="0" i="0" u="none" strike="noStrike" cap="none" normalizeH="0" baseline="0" dirty="0" err="1" smtClean="0">
                <a:ln>
                  <a:noFill/>
                </a:ln>
                <a:solidFill>
                  <a:schemeClr val="bg1"/>
                </a:solidFill>
                <a:effectLst/>
                <a:cs typeface="Times New Roman" panose="02020603050405020304" pitchFamily="18" charset="0"/>
              </a:rPr>
              <a:t>centred</a:t>
            </a:r>
            <a:r>
              <a:rPr kumimoji="0" lang="en-US" altLang="en-US" sz="3200" b="0" i="0" u="none" strike="noStrike" cap="none" normalizeH="0" baseline="0" dirty="0" smtClean="0">
                <a:ln>
                  <a:noFill/>
                </a:ln>
                <a:solidFill>
                  <a:schemeClr val="bg1"/>
                </a:solidFill>
                <a:effectLst/>
                <a:cs typeface="Times New Roman" panose="02020603050405020304" pitchFamily="18" charset="0"/>
              </a:rPr>
              <a:t> teaching is supported by national policies, but standard teacher-led methods are still used. These methods make it harder for students to participate and stay motivated, which results in uneven academic outcomes. There are some joint practices, but most of them aren't very deep and don't give students many chances to get involved. It's hard to make decisions and improve teaching methods without strong national statistics. The study's goals are to look into how teamwork works now in </a:t>
            </a:r>
            <a:r>
              <a:rPr kumimoji="0" lang="en-US" altLang="en-US" sz="3200" b="0" i="0" u="none" strike="noStrike" cap="none" normalizeH="0" baseline="0" dirty="0" err="1" smtClean="0">
                <a:ln>
                  <a:noFill/>
                </a:ln>
                <a:solidFill>
                  <a:schemeClr val="bg1"/>
                </a:solidFill>
                <a:effectLst/>
                <a:cs typeface="Times New Roman" panose="02020603050405020304" pitchFamily="18" charset="0"/>
              </a:rPr>
              <a:t>Anse</a:t>
            </a:r>
            <a:r>
              <a:rPr kumimoji="0" lang="en-US" altLang="en-US" sz="3200" b="0" i="0" u="none" strike="noStrike" cap="none" normalizeH="0" baseline="0" dirty="0" smtClean="0">
                <a:ln>
                  <a:noFill/>
                </a:ln>
                <a:solidFill>
                  <a:schemeClr val="bg1"/>
                </a:solidFill>
                <a:effectLst/>
                <a:cs typeface="Times New Roman" panose="02020603050405020304" pitchFamily="18" charset="0"/>
              </a:rPr>
              <a:t> Royale's senior secondary schools, figure out how it affects students, and come up with ways to make it better.</a:t>
            </a:r>
          </a:p>
          <a:p>
            <a:pPr algn="l"/>
            <a:endParaRPr lang="en-US" sz="3600" dirty="0">
              <a:cs typeface="Times New Roman" panose="02020603050405020304" pitchFamily="18" charset="0"/>
            </a:endParaRPr>
          </a:p>
        </p:txBody>
      </p:sp>
      <p:sp>
        <p:nvSpPr>
          <p:cNvPr id="31" name="Rectangle 30"/>
          <p:cNvSpPr/>
          <p:nvPr/>
        </p:nvSpPr>
        <p:spPr>
          <a:xfrm>
            <a:off x="228600" y="1302385"/>
            <a:ext cx="8001000" cy="13265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5400" dirty="0" smtClean="0"/>
              <a:t>Statement of the problem</a:t>
            </a:r>
            <a:endParaRPr lang="en-US" sz="5400" dirty="0"/>
          </a:p>
        </p:txBody>
      </p:sp>
      <p:sp>
        <p:nvSpPr>
          <p:cNvPr id="11" name="object 31">
            <a:extLst>
              <a:ext uri="{FF2B5EF4-FFF2-40B4-BE49-F238E27FC236}">
                <a16:creationId xmlns:a16="http://schemas.microsoft.com/office/drawing/2014/main" id="{0FB80998-6623-75BD-C784-B712E87B4EC2}"/>
              </a:ext>
            </a:extLst>
          </p:cNvPr>
          <p:cNvSpPr txBox="1"/>
          <p:nvPr/>
        </p:nvSpPr>
        <p:spPr>
          <a:xfrm>
            <a:off x="228600" y="9907884"/>
            <a:ext cx="5936615" cy="305212"/>
          </a:xfrm>
          <a:prstGeom prst="rect">
            <a:avLst/>
          </a:prstGeom>
        </p:spPr>
        <p:txBody>
          <a:bodyPr vert="horz" wrap="square" lIns="0" tIns="12700" rIns="0" bIns="0" rtlCol="0">
            <a:spAutoFit/>
          </a:bodyPr>
          <a:lstStyle/>
          <a:p>
            <a:pPr marL="12700">
              <a:lnSpc>
                <a:spcPct val="100000"/>
              </a:lnSpc>
              <a:spcBef>
                <a:spcPts val="100"/>
              </a:spcBef>
            </a:pPr>
            <a:r>
              <a:rPr sz="1900" spc="-130" dirty="0">
                <a:solidFill>
                  <a:srgbClr val="780F99"/>
                </a:solidFill>
                <a:latin typeface="Arial Black"/>
                <a:cs typeface="Arial Black"/>
              </a:rPr>
              <a:t>Designed</a:t>
            </a:r>
            <a:r>
              <a:rPr sz="1900" spc="-155" dirty="0">
                <a:solidFill>
                  <a:srgbClr val="780F99"/>
                </a:solidFill>
                <a:latin typeface="Arial Black"/>
                <a:cs typeface="Arial Black"/>
              </a:rPr>
              <a:t> </a:t>
            </a:r>
            <a:r>
              <a:rPr sz="1900" spc="-110" dirty="0">
                <a:solidFill>
                  <a:srgbClr val="780F99"/>
                </a:solidFill>
                <a:latin typeface="Arial Black"/>
                <a:cs typeface="Arial Black"/>
              </a:rPr>
              <a:t>and</a:t>
            </a:r>
            <a:r>
              <a:rPr sz="1900" spc="-155" dirty="0">
                <a:solidFill>
                  <a:srgbClr val="780F99"/>
                </a:solidFill>
                <a:latin typeface="Arial Black"/>
                <a:cs typeface="Arial Black"/>
              </a:rPr>
              <a:t> </a:t>
            </a:r>
            <a:r>
              <a:rPr sz="1900" spc="-125" dirty="0">
                <a:solidFill>
                  <a:srgbClr val="780F99"/>
                </a:solidFill>
                <a:latin typeface="Arial Black"/>
                <a:cs typeface="Arial Black"/>
              </a:rPr>
              <a:t>Presented</a:t>
            </a:r>
            <a:r>
              <a:rPr sz="1900" spc="-150" dirty="0">
                <a:solidFill>
                  <a:srgbClr val="780F99"/>
                </a:solidFill>
                <a:latin typeface="Arial Black"/>
                <a:cs typeface="Arial Black"/>
              </a:rPr>
              <a:t> </a:t>
            </a:r>
            <a:r>
              <a:rPr sz="1900" spc="-65" dirty="0">
                <a:solidFill>
                  <a:srgbClr val="780F99"/>
                </a:solidFill>
                <a:latin typeface="Arial Black"/>
                <a:cs typeface="Arial Black"/>
              </a:rPr>
              <a:t>by</a:t>
            </a:r>
            <a:r>
              <a:rPr sz="1900" spc="-155" dirty="0">
                <a:solidFill>
                  <a:srgbClr val="780F99"/>
                </a:solidFill>
                <a:latin typeface="Arial Black"/>
                <a:cs typeface="Arial Black"/>
              </a:rPr>
              <a:t> </a:t>
            </a:r>
            <a:r>
              <a:rPr lang="en-US" sz="1900" spc="-100" dirty="0">
                <a:solidFill>
                  <a:srgbClr val="780F99"/>
                </a:solidFill>
                <a:latin typeface="Arial Black"/>
                <a:cs typeface="Arial Black"/>
              </a:rPr>
              <a:t>Godspower Williams</a:t>
            </a:r>
            <a:endParaRPr sz="1900" dirty="0">
              <a:latin typeface="Arial Black"/>
              <a:cs typeface="Arial Black"/>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
            <a:ext cx="18288000" cy="4683760"/>
          </a:xfrm>
          <a:custGeom>
            <a:avLst/>
            <a:gdLst/>
            <a:ahLst/>
            <a:cxnLst/>
            <a:rect l="l" t="t" r="r" b="b"/>
            <a:pathLst>
              <a:path w="18288000" h="4683760">
                <a:moveTo>
                  <a:pt x="18288000" y="0"/>
                </a:moveTo>
                <a:lnTo>
                  <a:pt x="18288000" y="0"/>
                </a:lnTo>
                <a:lnTo>
                  <a:pt x="0" y="0"/>
                </a:lnTo>
                <a:lnTo>
                  <a:pt x="0" y="371475"/>
                </a:lnTo>
                <a:lnTo>
                  <a:pt x="10750982" y="371475"/>
                </a:lnTo>
                <a:lnTo>
                  <a:pt x="13567029" y="2774175"/>
                </a:lnTo>
                <a:lnTo>
                  <a:pt x="16245332" y="2774175"/>
                </a:lnTo>
                <a:lnTo>
                  <a:pt x="18287988" y="4683201"/>
                </a:lnTo>
                <a:lnTo>
                  <a:pt x="18287988" y="2774175"/>
                </a:lnTo>
                <a:lnTo>
                  <a:pt x="18288000" y="0"/>
                </a:lnTo>
                <a:close/>
              </a:path>
            </a:pathLst>
          </a:custGeom>
          <a:solidFill>
            <a:schemeClr val="accent2"/>
          </a:solidFill>
        </p:spPr>
        <p:txBody>
          <a:bodyPr wrap="square" lIns="0" tIns="0" rIns="0" bIns="0" rtlCol="0"/>
          <a:lstStyle/>
          <a:p>
            <a:endParaRPr/>
          </a:p>
        </p:txBody>
      </p:sp>
      <p:pic>
        <p:nvPicPr>
          <p:cNvPr id="12" name="Picture 11">
            <a:extLst>
              <a:ext uri="{FF2B5EF4-FFF2-40B4-BE49-F238E27FC236}">
                <a16:creationId xmlns:a16="http://schemas.microsoft.com/office/drawing/2014/main" id="{668DDFD5-4C8F-692D-7B02-FAA423D81490}"/>
              </a:ext>
            </a:extLst>
          </p:cNvPr>
          <p:cNvPicPr>
            <a:picLocks noChangeAspect="1"/>
          </p:cNvPicPr>
          <p:nvPr/>
        </p:nvPicPr>
        <p:blipFill>
          <a:blip r:embed="rId2"/>
          <a:stretch>
            <a:fillRect/>
          </a:stretch>
        </p:blipFill>
        <p:spPr>
          <a:xfrm>
            <a:off x="14374368" y="0"/>
            <a:ext cx="3913632" cy="952500"/>
          </a:xfrm>
          <a:prstGeom prst="rect">
            <a:avLst/>
          </a:prstGeom>
        </p:spPr>
      </p:pic>
      <p:sp>
        <p:nvSpPr>
          <p:cNvPr id="4" name="Rectangle 3"/>
          <p:cNvSpPr/>
          <p:nvPr/>
        </p:nvSpPr>
        <p:spPr>
          <a:xfrm>
            <a:off x="228600" y="2857500"/>
            <a:ext cx="16306800" cy="6781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3600" b="1" dirty="0">
                <a:solidFill>
                  <a:schemeClr val="lt1"/>
                </a:solidFill>
                <a:latin typeface="+mn-lt"/>
                <a:ea typeface="+mn-ea"/>
                <a:cs typeface="+mn-cs"/>
              </a:rPr>
              <a:t>Aim </a:t>
            </a:r>
            <a:endParaRPr lang="en-US" sz="3600" dirty="0">
              <a:solidFill>
                <a:schemeClr val="lt1"/>
              </a:solidFill>
              <a:latin typeface="+mn-lt"/>
              <a:ea typeface="+mn-ea"/>
              <a:cs typeface="+mn-cs"/>
            </a:endParaRPr>
          </a:p>
          <a:p>
            <a:r>
              <a:rPr lang="en-GB" sz="3200" dirty="0">
                <a:solidFill>
                  <a:schemeClr val="lt1"/>
                </a:solidFill>
                <a:latin typeface="+mn-lt"/>
                <a:ea typeface="+mn-ea"/>
                <a:cs typeface="+mn-cs"/>
              </a:rPr>
              <a:t>To investigate the teacher-student collaboration in improving learners’ motivation and engagement in senior secondary schools within the </a:t>
            </a:r>
            <a:r>
              <a:rPr lang="en-GB" sz="3200" dirty="0" err="1">
                <a:solidFill>
                  <a:schemeClr val="lt1"/>
                </a:solidFill>
                <a:latin typeface="+mn-lt"/>
                <a:ea typeface="+mn-ea"/>
                <a:cs typeface="+mn-cs"/>
              </a:rPr>
              <a:t>Anse</a:t>
            </a:r>
            <a:r>
              <a:rPr lang="en-GB" sz="3200" dirty="0">
                <a:solidFill>
                  <a:schemeClr val="lt1"/>
                </a:solidFill>
                <a:latin typeface="+mn-lt"/>
                <a:ea typeface="+mn-ea"/>
                <a:cs typeface="+mn-cs"/>
              </a:rPr>
              <a:t> Royale District. Specifically, the objectives of this study are:</a:t>
            </a:r>
            <a:endParaRPr lang="en-US" sz="3200" dirty="0">
              <a:solidFill>
                <a:schemeClr val="lt1"/>
              </a:solidFill>
              <a:latin typeface="+mn-lt"/>
              <a:ea typeface="+mn-ea"/>
              <a:cs typeface="+mn-cs"/>
            </a:endParaRPr>
          </a:p>
          <a:p>
            <a:pPr marL="742950" lvl="0" indent="-742950">
              <a:buFont typeface="+mj-lt"/>
              <a:buAutoNum type="arabicPeriod"/>
            </a:pPr>
            <a:r>
              <a:rPr lang="en-US" sz="3200" dirty="0">
                <a:solidFill>
                  <a:schemeClr val="lt1"/>
                </a:solidFill>
                <a:latin typeface="+mn-lt"/>
                <a:ea typeface="+mn-ea"/>
                <a:cs typeface="+mn-cs"/>
              </a:rPr>
              <a:t>To find out the major school, classroom, and relationship problems that make it difficult for teachers and students to work together effectively.</a:t>
            </a:r>
          </a:p>
          <a:p>
            <a:pPr marL="742950" lvl="0" indent="-742950">
              <a:buFont typeface="+mj-lt"/>
              <a:buAutoNum type="arabicPeriod"/>
            </a:pPr>
            <a:r>
              <a:rPr lang="en-US" sz="3200" dirty="0">
                <a:solidFill>
                  <a:schemeClr val="lt1"/>
                </a:solidFill>
                <a:latin typeface="+mn-lt"/>
                <a:ea typeface="+mn-ea"/>
                <a:cs typeface="+mn-cs"/>
              </a:rPr>
              <a:t>To understand how students, feel about working together with teachers and how this affects their motivation and interest in learning.</a:t>
            </a:r>
          </a:p>
          <a:p>
            <a:pPr marL="742950" lvl="0" indent="-742950">
              <a:buFont typeface="+mj-lt"/>
              <a:buAutoNum type="arabicPeriod"/>
            </a:pPr>
            <a:r>
              <a:rPr lang="en-US" sz="3200" dirty="0">
                <a:solidFill>
                  <a:schemeClr val="lt1"/>
                </a:solidFill>
                <a:latin typeface="+mn-lt"/>
                <a:ea typeface="+mn-ea"/>
                <a:cs typeface="+mn-cs"/>
              </a:rPr>
              <a:t>To explore how school leadership, resources, and class size influence the success of collaborative teaching in classrooms.</a:t>
            </a:r>
          </a:p>
          <a:p>
            <a:pPr marL="742950" lvl="0" indent="-742950">
              <a:buFont typeface="+mj-lt"/>
              <a:buAutoNum type="arabicPeriod"/>
            </a:pPr>
            <a:r>
              <a:rPr lang="en-US" sz="3200" dirty="0">
                <a:solidFill>
                  <a:schemeClr val="lt1"/>
                </a:solidFill>
                <a:latin typeface="+mn-lt"/>
                <a:ea typeface="+mn-ea"/>
                <a:cs typeface="+mn-cs"/>
              </a:rPr>
              <a:t>To suggest practical, research-based ways to improve collaboration between teachers and students in </a:t>
            </a:r>
            <a:r>
              <a:rPr lang="en-US" sz="3200" dirty="0" err="1">
                <a:solidFill>
                  <a:schemeClr val="lt1"/>
                </a:solidFill>
                <a:latin typeface="+mn-lt"/>
                <a:ea typeface="+mn-ea"/>
                <a:cs typeface="+mn-cs"/>
              </a:rPr>
              <a:t>Anse</a:t>
            </a:r>
            <a:r>
              <a:rPr lang="en-US" sz="3200" dirty="0">
                <a:solidFill>
                  <a:schemeClr val="lt1"/>
                </a:solidFill>
                <a:latin typeface="+mn-lt"/>
                <a:ea typeface="+mn-ea"/>
                <a:cs typeface="+mn-cs"/>
              </a:rPr>
              <a:t> Royale senior schools.</a:t>
            </a:r>
          </a:p>
        </p:txBody>
      </p:sp>
      <p:sp>
        <p:nvSpPr>
          <p:cNvPr id="13" name="Rectangle 12"/>
          <p:cNvSpPr/>
          <p:nvPr/>
        </p:nvSpPr>
        <p:spPr>
          <a:xfrm>
            <a:off x="228600" y="800100"/>
            <a:ext cx="6172200" cy="1676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5400" dirty="0" smtClean="0"/>
              <a:t>Aim and Objectives</a:t>
            </a:r>
            <a:endParaRPr lang="en-US" sz="5400" dirty="0"/>
          </a:p>
        </p:txBody>
      </p:sp>
      <p:sp>
        <p:nvSpPr>
          <p:cNvPr id="6" name="object 31">
            <a:extLst>
              <a:ext uri="{FF2B5EF4-FFF2-40B4-BE49-F238E27FC236}">
                <a16:creationId xmlns:a16="http://schemas.microsoft.com/office/drawing/2014/main" id="{0FB80998-6623-75BD-C784-B712E87B4EC2}"/>
              </a:ext>
            </a:extLst>
          </p:cNvPr>
          <p:cNvSpPr txBox="1"/>
          <p:nvPr/>
        </p:nvSpPr>
        <p:spPr>
          <a:xfrm>
            <a:off x="228600" y="9907884"/>
            <a:ext cx="5936615" cy="305212"/>
          </a:xfrm>
          <a:prstGeom prst="rect">
            <a:avLst/>
          </a:prstGeom>
        </p:spPr>
        <p:txBody>
          <a:bodyPr vert="horz" wrap="square" lIns="0" tIns="12700" rIns="0" bIns="0" rtlCol="0">
            <a:spAutoFit/>
          </a:bodyPr>
          <a:lstStyle/>
          <a:p>
            <a:pPr marL="12700">
              <a:lnSpc>
                <a:spcPct val="100000"/>
              </a:lnSpc>
              <a:spcBef>
                <a:spcPts val="100"/>
              </a:spcBef>
            </a:pPr>
            <a:r>
              <a:rPr sz="1900" spc="-130" dirty="0">
                <a:solidFill>
                  <a:srgbClr val="780F99"/>
                </a:solidFill>
                <a:latin typeface="Arial Black"/>
                <a:cs typeface="Arial Black"/>
              </a:rPr>
              <a:t>Designed</a:t>
            </a:r>
            <a:r>
              <a:rPr sz="1900" spc="-155" dirty="0">
                <a:solidFill>
                  <a:srgbClr val="780F99"/>
                </a:solidFill>
                <a:latin typeface="Arial Black"/>
                <a:cs typeface="Arial Black"/>
              </a:rPr>
              <a:t> </a:t>
            </a:r>
            <a:r>
              <a:rPr sz="1900" spc="-110" dirty="0">
                <a:solidFill>
                  <a:srgbClr val="780F99"/>
                </a:solidFill>
                <a:latin typeface="Arial Black"/>
                <a:cs typeface="Arial Black"/>
              </a:rPr>
              <a:t>and</a:t>
            </a:r>
            <a:r>
              <a:rPr sz="1900" spc="-155" dirty="0">
                <a:solidFill>
                  <a:srgbClr val="780F99"/>
                </a:solidFill>
                <a:latin typeface="Arial Black"/>
                <a:cs typeface="Arial Black"/>
              </a:rPr>
              <a:t> </a:t>
            </a:r>
            <a:r>
              <a:rPr sz="1900" spc="-125" dirty="0">
                <a:solidFill>
                  <a:srgbClr val="780F99"/>
                </a:solidFill>
                <a:latin typeface="Arial Black"/>
                <a:cs typeface="Arial Black"/>
              </a:rPr>
              <a:t>Presented</a:t>
            </a:r>
            <a:r>
              <a:rPr sz="1900" spc="-150" dirty="0">
                <a:solidFill>
                  <a:srgbClr val="780F99"/>
                </a:solidFill>
                <a:latin typeface="Arial Black"/>
                <a:cs typeface="Arial Black"/>
              </a:rPr>
              <a:t> </a:t>
            </a:r>
            <a:r>
              <a:rPr sz="1900" spc="-65" dirty="0">
                <a:solidFill>
                  <a:srgbClr val="780F99"/>
                </a:solidFill>
                <a:latin typeface="Arial Black"/>
                <a:cs typeface="Arial Black"/>
              </a:rPr>
              <a:t>by</a:t>
            </a:r>
            <a:r>
              <a:rPr sz="1900" spc="-155" dirty="0">
                <a:solidFill>
                  <a:srgbClr val="780F99"/>
                </a:solidFill>
                <a:latin typeface="Arial Black"/>
                <a:cs typeface="Arial Black"/>
              </a:rPr>
              <a:t> </a:t>
            </a:r>
            <a:r>
              <a:rPr lang="en-US" sz="1900" spc="-100" dirty="0">
                <a:solidFill>
                  <a:srgbClr val="780F99"/>
                </a:solidFill>
                <a:latin typeface="Arial Black"/>
                <a:cs typeface="Arial Black"/>
              </a:rPr>
              <a:t>Godspower Williams</a:t>
            </a:r>
            <a:endParaRPr sz="1900" dirty="0">
              <a:latin typeface="Arial Black"/>
              <a:cs typeface="Arial Black"/>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
            <a:ext cx="18288000" cy="4683760"/>
          </a:xfrm>
          <a:custGeom>
            <a:avLst/>
            <a:gdLst/>
            <a:ahLst/>
            <a:cxnLst/>
            <a:rect l="l" t="t" r="r" b="b"/>
            <a:pathLst>
              <a:path w="18288000" h="4683760">
                <a:moveTo>
                  <a:pt x="18288000" y="0"/>
                </a:moveTo>
                <a:lnTo>
                  <a:pt x="18288000" y="0"/>
                </a:lnTo>
                <a:lnTo>
                  <a:pt x="0" y="0"/>
                </a:lnTo>
                <a:lnTo>
                  <a:pt x="0" y="371475"/>
                </a:lnTo>
                <a:lnTo>
                  <a:pt x="10750982" y="371475"/>
                </a:lnTo>
                <a:lnTo>
                  <a:pt x="13567029" y="2774175"/>
                </a:lnTo>
                <a:lnTo>
                  <a:pt x="16245332" y="2774175"/>
                </a:lnTo>
                <a:lnTo>
                  <a:pt x="18287988" y="4683201"/>
                </a:lnTo>
                <a:lnTo>
                  <a:pt x="18287988" y="2774175"/>
                </a:lnTo>
                <a:lnTo>
                  <a:pt x="18288000" y="0"/>
                </a:lnTo>
                <a:close/>
              </a:path>
            </a:pathLst>
          </a:custGeom>
          <a:solidFill>
            <a:schemeClr val="accent2"/>
          </a:solidFill>
        </p:spPr>
        <p:txBody>
          <a:bodyPr wrap="square" lIns="0" tIns="0" rIns="0" bIns="0" rtlCol="0"/>
          <a:lstStyle/>
          <a:p>
            <a:endParaRPr/>
          </a:p>
        </p:txBody>
      </p:sp>
      <p:pic>
        <p:nvPicPr>
          <p:cNvPr id="14" name="Picture 13">
            <a:extLst>
              <a:ext uri="{FF2B5EF4-FFF2-40B4-BE49-F238E27FC236}">
                <a16:creationId xmlns:a16="http://schemas.microsoft.com/office/drawing/2014/main" id="{0E81FB2F-A4D6-B13C-3421-23ACA22B9687}"/>
              </a:ext>
            </a:extLst>
          </p:cNvPr>
          <p:cNvPicPr>
            <a:picLocks noChangeAspect="1"/>
          </p:cNvPicPr>
          <p:nvPr/>
        </p:nvPicPr>
        <p:blipFill>
          <a:blip r:embed="rId2"/>
          <a:stretch>
            <a:fillRect/>
          </a:stretch>
        </p:blipFill>
        <p:spPr>
          <a:xfrm>
            <a:off x="14374368" y="-20894"/>
            <a:ext cx="3913632" cy="952500"/>
          </a:xfrm>
          <a:prstGeom prst="rect">
            <a:avLst/>
          </a:prstGeom>
        </p:spPr>
      </p:pic>
      <p:sp>
        <p:nvSpPr>
          <p:cNvPr id="15" name="Rectangle 14"/>
          <p:cNvSpPr/>
          <p:nvPr/>
        </p:nvSpPr>
        <p:spPr>
          <a:xfrm>
            <a:off x="152400" y="873197"/>
            <a:ext cx="6553200" cy="14686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5400" dirty="0" smtClean="0"/>
              <a:t>Research Questions</a:t>
            </a:r>
            <a:endParaRPr lang="en-US" sz="5400" dirty="0"/>
          </a:p>
        </p:txBody>
      </p:sp>
      <p:sp>
        <p:nvSpPr>
          <p:cNvPr id="16" name="Rectangle 15"/>
          <p:cNvSpPr/>
          <p:nvPr/>
        </p:nvSpPr>
        <p:spPr>
          <a:xfrm>
            <a:off x="152400" y="3009900"/>
            <a:ext cx="16178784" cy="5334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742950" lvl="0" indent="-742950">
              <a:buFont typeface="+mj-lt"/>
              <a:buAutoNum type="arabicPeriod"/>
            </a:pPr>
            <a:r>
              <a:rPr lang="en-US" sz="3200" dirty="0">
                <a:solidFill>
                  <a:schemeClr val="lt1"/>
                </a:solidFill>
                <a:latin typeface="+mn-lt"/>
                <a:ea typeface="+mn-ea"/>
                <a:cs typeface="+mn-cs"/>
              </a:rPr>
              <a:t>What challenges in the school, classroom, or teacher–student relationship make collaboration difficult in senior secondary schools?</a:t>
            </a:r>
          </a:p>
          <a:p>
            <a:pPr marL="742950" lvl="0" indent="-742950">
              <a:buFont typeface="+mj-lt"/>
              <a:buAutoNum type="arabicPeriod"/>
            </a:pPr>
            <a:r>
              <a:rPr lang="en-US" sz="3200" dirty="0">
                <a:solidFill>
                  <a:schemeClr val="lt1"/>
                </a:solidFill>
                <a:latin typeface="+mn-lt"/>
                <a:ea typeface="+mn-ea"/>
                <a:cs typeface="+mn-cs"/>
              </a:rPr>
              <a:t>How do students view collaborative teaching, and does it help them feel more motivated and engaged in their learning?</a:t>
            </a:r>
          </a:p>
          <a:p>
            <a:pPr marL="742950" lvl="0" indent="-742950">
              <a:buFont typeface="+mj-lt"/>
              <a:buAutoNum type="arabicPeriod"/>
            </a:pPr>
            <a:r>
              <a:rPr lang="en-US" sz="3200" dirty="0">
                <a:solidFill>
                  <a:schemeClr val="lt1"/>
                </a:solidFill>
                <a:latin typeface="+mn-lt"/>
                <a:ea typeface="+mn-ea"/>
                <a:cs typeface="+mn-cs"/>
              </a:rPr>
              <a:t>How do factors like school leadership, availability of resources, and class size affect teacher–student collaboration in </a:t>
            </a:r>
            <a:r>
              <a:rPr lang="en-US" sz="3200" dirty="0" err="1">
                <a:solidFill>
                  <a:schemeClr val="lt1"/>
                </a:solidFill>
                <a:latin typeface="+mn-lt"/>
                <a:ea typeface="+mn-ea"/>
                <a:cs typeface="+mn-cs"/>
              </a:rPr>
              <a:t>Anse</a:t>
            </a:r>
            <a:r>
              <a:rPr lang="en-US" sz="3200" dirty="0">
                <a:solidFill>
                  <a:schemeClr val="lt1"/>
                </a:solidFill>
                <a:latin typeface="+mn-lt"/>
                <a:ea typeface="+mn-ea"/>
                <a:cs typeface="+mn-cs"/>
              </a:rPr>
              <a:t> Royale senior schools?</a:t>
            </a:r>
          </a:p>
          <a:p>
            <a:pPr marL="742950" lvl="0" indent="-742950">
              <a:buFont typeface="+mj-lt"/>
              <a:buAutoNum type="arabicPeriod"/>
            </a:pPr>
            <a:r>
              <a:rPr lang="en-US" sz="3200" dirty="0">
                <a:solidFill>
                  <a:schemeClr val="lt1"/>
                </a:solidFill>
                <a:latin typeface="+mn-lt"/>
                <a:ea typeface="+mn-ea"/>
                <a:cs typeface="+mn-cs"/>
              </a:rPr>
              <a:t>What practical strategies can be used to improve teacher–student collaboration and support better motivation and engagement among learners?</a:t>
            </a:r>
          </a:p>
        </p:txBody>
      </p:sp>
      <p:sp>
        <p:nvSpPr>
          <p:cNvPr id="6" name="object 31">
            <a:extLst>
              <a:ext uri="{FF2B5EF4-FFF2-40B4-BE49-F238E27FC236}">
                <a16:creationId xmlns:a16="http://schemas.microsoft.com/office/drawing/2014/main" id="{0FB80998-6623-75BD-C784-B712E87B4EC2}"/>
              </a:ext>
            </a:extLst>
          </p:cNvPr>
          <p:cNvSpPr txBox="1"/>
          <p:nvPr/>
        </p:nvSpPr>
        <p:spPr>
          <a:xfrm>
            <a:off x="152400" y="9867900"/>
            <a:ext cx="5936615" cy="305212"/>
          </a:xfrm>
          <a:prstGeom prst="rect">
            <a:avLst/>
          </a:prstGeom>
        </p:spPr>
        <p:txBody>
          <a:bodyPr vert="horz" wrap="square" lIns="0" tIns="12700" rIns="0" bIns="0" rtlCol="0">
            <a:spAutoFit/>
          </a:bodyPr>
          <a:lstStyle/>
          <a:p>
            <a:pPr marL="12700">
              <a:lnSpc>
                <a:spcPct val="100000"/>
              </a:lnSpc>
              <a:spcBef>
                <a:spcPts val="100"/>
              </a:spcBef>
            </a:pPr>
            <a:r>
              <a:rPr sz="1900" spc="-130" dirty="0">
                <a:solidFill>
                  <a:srgbClr val="780F99"/>
                </a:solidFill>
                <a:latin typeface="Arial Black"/>
                <a:cs typeface="Arial Black"/>
              </a:rPr>
              <a:t>Designed</a:t>
            </a:r>
            <a:r>
              <a:rPr sz="1900" spc="-155" dirty="0">
                <a:solidFill>
                  <a:srgbClr val="780F99"/>
                </a:solidFill>
                <a:latin typeface="Arial Black"/>
                <a:cs typeface="Arial Black"/>
              </a:rPr>
              <a:t> </a:t>
            </a:r>
            <a:r>
              <a:rPr sz="1900" spc="-110" dirty="0">
                <a:solidFill>
                  <a:srgbClr val="780F99"/>
                </a:solidFill>
                <a:latin typeface="Arial Black"/>
                <a:cs typeface="Arial Black"/>
              </a:rPr>
              <a:t>and</a:t>
            </a:r>
            <a:r>
              <a:rPr sz="1900" spc="-155" dirty="0">
                <a:solidFill>
                  <a:srgbClr val="780F99"/>
                </a:solidFill>
                <a:latin typeface="Arial Black"/>
                <a:cs typeface="Arial Black"/>
              </a:rPr>
              <a:t> </a:t>
            </a:r>
            <a:r>
              <a:rPr sz="1900" spc="-125" dirty="0">
                <a:solidFill>
                  <a:srgbClr val="780F99"/>
                </a:solidFill>
                <a:latin typeface="Arial Black"/>
                <a:cs typeface="Arial Black"/>
              </a:rPr>
              <a:t>Presented</a:t>
            </a:r>
            <a:r>
              <a:rPr sz="1900" spc="-150" dirty="0">
                <a:solidFill>
                  <a:srgbClr val="780F99"/>
                </a:solidFill>
                <a:latin typeface="Arial Black"/>
                <a:cs typeface="Arial Black"/>
              </a:rPr>
              <a:t> </a:t>
            </a:r>
            <a:r>
              <a:rPr sz="1900" spc="-65" dirty="0">
                <a:solidFill>
                  <a:srgbClr val="780F99"/>
                </a:solidFill>
                <a:latin typeface="Arial Black"/>
                <a:cs typeface="Arial Black"/>
              </a:rPr>
              <a:t>by</a:t>
            </a:r>
            <a:r>
              <a:rPr sz="1900" spc="-155" dirty="0">
                <a:solidFill>
                  <a:srgbClr val="780F99"/>
                </a:solidFill>
                <a:latin typeface="Arial Black"/>
                <a:cs typeface="Arial Black"/>
              </a:rPr>
              <a:t> </a:t>
            </a:r>
            <a:r>
              <a:rPr lang="en-US" sz="1900" spc="-100" dirty="0">
                <a:solidFill>
                  <a:srgbClr val="780F99"/>
                </a:solidFill>
                <a:latin typeface="Arial Black"/>
                <a:cs typeface="Arial Black"/>
              </a:rPr>
              <a:t>Godspower Williams</a:t>
            </a:r>
            <a:endParaRPr sz="1900" dirty="0">
              <a:latin typeface="Arial Black"/>
              <a:cs typeface="Arial Black"/>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
            <a:ext cx="18288000" cy="4683760"/>
          </a:xfrm>
          <a:custGeom>
            <a:avLst/>
            <a:gdLst/>
            <a:ahLst/>
            <a:cxnLst/>
            <a:rect l="l" t="t" r="r" b="b"/>
            <a:pathLst>
              <a:path w="18288000" h="4683760">
                <a:moveTo>
                  <a:pt x="18288000" y="0"/>
                </a:moveTo>
                <a:lnTo>
                  <a:pt x="18288000" y="0"/>
                </a:lnTo>
                <a:lnTo>
                  <a:pt x="0" y="0"/>
                </a:lnTo>
                <a:lnTo>
                  <a:pt x="0" y="371475"/>
                </a:lnTo>
                <a:lnTo>
                  <a:pt x="10750982" y="371475"/>
                </a:lnTo>
                <a:lnTo>
                  <a:pt x="13567029" y="2774175"/>
                </a:lnTo>
                <a:lnTo>
                  <a:pt x="16245332" y="2774175"/>
                </a:lnTo>
                <a:lnTo>
                  <a:pt x="18287988" y="4683201"/>
                </a:lnTo>
                <a:lnTo>
                  <a:pt x="18287988" y="2774175"/>
                </a:lnTo>
                <a:lnTo>
                  <a:pt x="18288000" y="0"/>
                </a:lnTo>
                <a:close/>
              </a:path>
            </a:pathLst>
          </a:custGeom>
          <a:solidFill>
            <a:schemeClr val="accent2"/>
          </a:solidFill>
        </p:spPr>
        <p:txBody>
          <a:bodyPr wrap="square" lIns="0" tIns="0" rIns="0" bIns="0" rtlCol="0"/>
          <a:lstStyle/>
          <a:p>
            <a:endParaRPr/>
          </a:p>
        </p:txBody>
      </p:sp>
      <p:sp>
        <p:nvSpPr>
          <p:cNvPr id="8" name="object 8"/>
          <p:cNvSpPr txBox="1"/>
          <p:nvPr/>
        </p:nvSpPr>
        <p:spPr>
          <a:xfrm>
            <a:off x="15802636" y="9849229"/>
            <a:ext cx="2225675" cy="391160"/>
          </a:xfrm>
          <a:prstGeom prst="rect">
            <a:avLst/>
          </a:prstGeom>
        </p:spPr>
        <p:txBody>
          <a:bodyPr vert="horz" wrap="square" lIns="0" tIns="12700" rIns="0" bIns="0" rtlCol="0">
            <a:spAutoFit/>
          </a:bodyPr>
          <a:lstStyle/>
          <a:p>
            <a:pPr marL="12700">
              <a:lnSpc>
                <a:spcPct val="100000"/>
              </a:lnSpc>
              <a:spcBef>
                <a:spcPts val="100"/>
              </a:spcBef>
            </a:pPr>
            <a:r>
              <a:rPr lang="en-US" sz="2400" spc="245" dirty="0" err="1">
                <a:solidFill>
                  <a:srgbClr val="780F99"/>
                </a:solidFill>
                <a:latin typeface="Microsoft Sans Serif"/>
                <a:cs typeface="Microsoft Sans Serif"/>
              </a:rPr>
              <a:t>G.p</a:t>
            </a:r>
            <a:r>
              <a:rPr sz="2400" spc="180" dirty="0">
                <a:solidFill>
                  <a:srgbClr val="780F99"/>
                </a:solidFill>
                <a:latin typeface="Microsoft Sans Serif"/>
                <a:cs typeface="Microsoft Sans Serif"/>
              </a:rPr>
              <a:t> </a:t>
            </a:r>
            <a:r>
              <a:rPr sz="2400" spc="285" dirty="0">
                <a:solidFill>
                  <a:srgbClr val="780F99"/>
                </a:solidFill>
                <a:latin typeface="Microsoft Sans Serif"/>
                <a:cs typeface="Microsoft Sans Serif"/>
              </a:rPr>
              <a:t>Tech</a:t>
            </a:r>
            <a:r>
              <a:rPr sz="2400" spc="185" dirty="0">
                <a:solidFill>
                  <a:srgbClr val="780F99"/>
                </a:solidFill>
                <a:latin typeface="Microsoft Sans Serif"/>
                <a:cs typeface="Microsoft Sans Serif"/>
              </a:rPr>
              <a:t> </a:t>
            </a:r>
            <a:r>
              <a:rPr sz="2400" dirty="0">
                <a:solidFill>
                  <a:srgbClr val="780F99"/>
                </a:solidFill>
                <a:latin typeface="Microsoft Sans Serif"/>
                <a:cs typeface="Microsoft Sans Serif"/>
              </a:rPr>
              <a:t>|</a:t>
            </a:r>
            <a:r>
              <a:rPr sz="2400" spc="185" dirty="0">
                <a:solidFill>
                  <a:srgbClr val="780F99"/>
                </a:solidFill>
                <a:latin typeface="Microsoft Sans Serif"/>
                <a:cs typeface="Microsoft Sans Serif"/>
              </a:rPr>
              <a:t> </a:t>
            </a:r>
            <a:r>
              <a:rPr sz="2400" spc="200" dirty="0">
                <a:solidFill>
                  <a:srgbClr val="780F99"/>
                </a:solidFill>
                <a:latin typeface="Microsoft Sans Serif"/>
                <a:cs typeface="Microsoft Sans Serif"/>
              </a:rPr>
              <a:t>6</a:t>
            </a:r>
            <a:endParaRPr sz="2400" dirty="0">
              <a:latin typeface="Microsoft Sans Serif"/>
              <a:cs typeface="Microsoft Sans Serif"/>
            </a:endParaRPr>
          </a:p>
        </p:txBody>
      </p:sp>
      <p:pic>
        <p:nvPicPr>
          <p:cNvPr id="10" name="Picture 9">
            <a:extLst>
              <a:ext uri="{FF2B5EF4-FFF2-40B4-BE49-F238E27FC236}">
                <a16:creationId xmlns:a16="http://schemas.microsoft.com/office/drawing/2014/main" id="{4D5BDE73-5D65-8834-58F7-FDEDDBBD8CF8}"/>
              </a:ext>
            </a:extLst>
          </p:cNvPr>
          <p:cNvPicPr>
            <a:picLocks noChangeAspect="1"/>
          </p:cNvPicPr>
          <p:nvPr/>
        </p:nvPicPr>
        <p:blipFill>
          <a:blip r:embed="rId2"/>
          <a:stretch>
            <a:fillRect/>
          </a:stretch>
        </p:blipFill>
        <p:spPr>
          <a:xfrm>
            <a:off x="14374368" y="0"/>
            <a:ext cx="3913632" cy="952500"/>
          </a:xfrm>
          <a:prstGeom prst="rect">
            <a:avLst/>
          </a:prstGeom>
        </p:spPr>
      </p:pic>
      <p:sp>
        <p:nvSpPr>
          <p:cNvPr id="2" name="object 31">
            <a:extLst>
              <a:ext uri="{FF2B5EF4-FFF2-40B4-BE49-F238E27FC236}">
                <a16:creationId xmlns:a16="http://schemas.microsoft.com/office/drawing/2014/main" id="{0FB80998-6623-75BD-C784-B712E87B4EC2}"/>
              </a:ext>
            </a:extLst>
          </p:cNvPr>
          <p:cNvSpPr txBox="1"/>
          <p:nvPr/>
        </p:nvSpPr>
        <p:spPr>
          <a:xfrm>
            <a:off x="228600" y="9867900"/>
            <a:ext cx="5936615" cy="305212"/>
          </a:xfrm>
          <a:prstGeom prst="rect">
            <a:avLst/>
          </a:prstGeom>
        </p:spPr>
        <p:txBody>
          <a:bodyPr vert="horz" wrap="square" lIns="0" tIns="12700" rIns="0" bIns="0" rtlCol="0">
            <a:spAutoFit/>
          </a:bodyPr>
          <a:lstStyle/>
          <a:p>
            <a:pPr marL="12700">
              <a:lnSpc>
                <a:spcPct val="100000"/>
              </a:lnSpc>
              <a:spcBef>
                <a:spcPts val="100"/>
              </a:spcBef>
            </a:pPr>
            <a:r>
              <a:rPr sz="1900" spc="-130" dirty="0">
                <a:solidFill>
                  <a:srgbClr val="780F99"/>
                </a:solidFill>
                <a:latin typeface="Arial Black"/>
                <a:cs typeface="Arial Black"/>
              </a:rPr>
              <a:t>Designed</a:t>
            </a:r>
            <a:r>
              <a:rPr sz="1900" spc="-155" dirty="0">
                <a:solidFill>
                  <a:srgbClr val="780F99"/>
                </a:solidFill>
                <a:latin typeface="Arial Black"/>
                <a:cs typeface="Arial Black"/>
              </a:rPr>
              <a:t> </a:t>
            </a:r>
            <a:r>
              <a:rPr sz="1900" spc="-110" dirty="0">
                <a:solidFill>
                  <a:srgbClr val="780F99"/>
                </a:solidFill>
                <a:latin typeface="Arial Black"/>
                <a:cs typeface="Arial Black"/>
              </a:rPr>
              <a:t>and</a:t>
            </a:r>
            <a:r>
              <a:rPr sz="1900" spc="-155" dirty="0">
                <a:solidFill>
                  <a:srgbClr val="780F99"/>
                </a:solidFill>
                <a:latin typeface="Arial Black"/>
                <a:cs typeface="Arial Black"/>
              </a:rPr>
              <a:t> </a:t>
            </a:r>
            <a:r>
              <a:rPr sz="1900" spc="-125" dirty="0">
                <a:solidFill>
                  <a:srgbClr val="780F99"/>
                </a:solidFill>
                <a:latin typeface="Arial Black"/>
                <a:cs typeface="Arial Black"/>
              </a:rPr>
              <a:t>Presented</a:t>
            </a:r>
            <a:r>
              <a:rPr sz="1900" spc="-150" dirty="0">
                <a:solidFill>
                  <a:srgbClr val="780F99"/>
                </a:solidFill>
                <a:latin typeface="Arial Black"/>
                <a:cs typeface="Arial Black"/>
              </a:rPr>
              <a:t> </a:t>
            </a:r>
            <a:r>
              <a:rPr sz="1900" spc="-65" dirty="0">
                <a:solidFill>
                  <a:srgbClr val="780F99"/>
                </a:solidFill>
                <a:latin typeface="Arial Black"/>
                <a:cs typeface="Arial Black"/>
              </a:rPr>
              <a:t>by</a:t>
            </a:r>
            <a:r>
              <a:rPr sz="1900" spc="-155" dirty="0">
                <a:solidFill>
                  <a:srgbClr val="780F99"/>
                </a:solidFill>
                <a:latin typeface="Arial Black"/>
                <a:cs typeface="Arial Black"/>
              </a:rPr>
              <a:t> </a:t>
            </a:r>
            <a:r>
              <a:rPr lang="en-US" sz="1900" spc="-100" dirty="0">
                <a:solidFill>
                  <a:srgbClr val="780F99"/>
                </a:solidFill>
                <a:latin typeface="Arial Black"/>
                <a:cs typeface="Arial Black"/>
              </a:rPr>
              <a:t>Godspower Williams</a:t>
            </a:r>
            <a:endParaRPr sz="1900" dirty="0">
              <a:latin typeface="Arial Black"/>
              <a:cs typeface="Arial Black"/>
            </a:endParaRPr>
          </a:p>
        </p:txBody>
      </p:sp>
      <p:sp>
        <p:nvSpPr>
          <p:cNvPr id="9" name="Rectangle 8"/>
          <p:cNvSpPr/>
          <p:nvPr/>
        </p:nvSpPr>
        <p:spPr>
          <a:xfrm>
            <a:off x="228600" y="952500"/>
            <a:ext cx="7543800" cy="1676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5400" dirty="0" smtClean="0"/>
              <a:t>Significance of the Study</a:t>
            </a:r>
            <a:endParaRPr lang="en-US" sz="5400" dirty="0"/>
          </a:p>
        </p:txBody>
      </p:sp>
      <p:sp>
        <p:nvSpPr>
          <p:cNvPr id="11" name="Rectangle 10"/>
          <p:cNvSpPr/>
          <p:nvPr/>
        </p:nvSpPr>
        <p:spPr>
          <a:xfrm>
            <a:off x="228600" y="3009901"/>
            <a:ext cx="16078200" cy="6705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chemeClr val="bg1"/>
                </a:solidFill>
                <a:effectLst/>
              </a:rPr>
              <a:t>The study will provide useful information about how</a:t>
            </a:r>
            <a:r>
              <a:rPr kumimoji="0" lang="en-US" altLang="en-US" sz="3200" b="0" i="0" u="none" strike="noStrike" cap="none" normalizeH="0" dirty="0" smtClean="0">
                <a:ln>
                  <a:noFill/>
                </a:ln>
                <a:solidFill>
                  <a:schemeClr val="bg1"/>
                </a:solidFill>
                <a:effectLst/>
              </a:rPr>
              <a:t> hard and easy it is</a:t>
            </a:r>
            <a:r>
              <a:rPr kumimoji="0" lang="en-US" altLang="en-US" sz="3200" b="0" i="0" u="none" strike="noStrike" cap="none" normalizeH="0" baseline="0" dirty="0" smtClean="0">
                <a:ln>
                  <a:noFill/>
                </a:ln>
                <a:solidFill>
                  <a:schemeClr val="bg1"/>
                </a:solidFill>
                <a:effectLst/>
              </a:rPr>
              <a:t> for teachers and students to work together, which guides school improvement and teacher professional development. For teachers, the results could help them use strategies like group task planning, creating rubrics, self- and peer-evaluation, and giving feedback over and over again that encourage independence, skill, and connection. The results will</a:t>
            </a:r>
            <a:r>
              <a:rPr kumimoji="0" lang="en-US" altLang="en-US" sz="3200" b="0" i="0" u="none" strike="noStrike" cap="none" normalizeH="0" dirty="0" smtClean="0">
                <a:ln>
                  <a:noFill/>
                </a:ln>
                <a:solidFill>
                  <a:schemeClr val="bg1"/>
                </a:solidFill>
                <a:effectLst/>
              </a:rPr>
              <a:t> </a:t>
            </a:r>
            <a:r>
              <a:rPr kumimoji="0" lang="en-US" altLang="en-US" sz="3200" b="0" i="0" u="none" strike="noStrike" cap="none" normalizeH="0" baseline="0" dirty="0" smtClean="0">
                <a:ln>
                  <a:noFill/>
                </a:ln>
                <a:solidFill>
                  <a:schemeClr val="bg1"/>
                </a:solidFill>
                <a:effectLst/>
              </a:rPr>
              <a:t>make school managers and lawmakers more likely to put joint teaching at the top of professional development plans, lesson-study cycles, mentoring discussions, and performance rating debates. Researchers can use the study's mixed-methods data to find out how teamwork, involvement, and achievement are related in senior secondary education in the Seychelles.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
            <a:ext cx="18288000" cy="4683760"/>
          </a:xfrm>
          <a:custGeom>
            <a:avLst/>
            <a:gdLst/>
            <a:ahLst/>
            <a:cxnLst/>
            <a:rect l="l" t="t" r="r" b="b"/>
            <a:pathLst>
              <a:path w="18288000" h="4683760">
                <a:moveTo>
                  <a:pt x="18288000" y="0"/>
                </a:moveTo>
                <a:lnTo>
                  <a:pt x="18288000" y="0"/>
                </a:lnTo>
                <a:lnTo>
                  <a:pt x="0" y="0"/>
                </a:lnTo>
                <a:lnTo>
                  <a:pt x="0" y="371475"/>
                </a:lnTo>
                <a:lnTo>
                  <a:pt x="10750982" y="371475"/>
                </a:lnTo>
                <a:lnTo>
                  <a:pt x="13567029" y="2774175"/>
                </a:lnTo>
                <a:lnTo>
                  <a:pt x="16245332" y="2774175"/>
                </a:lnTo>
                <a:lnTo>
                  <a:pt x="18287988" y="4683201"/>
                </a:lnTo>
                <a:lnTo>
                  <a:pt x="18287988" y="2774175"/>
                </a:lnTo>
                <a:lnTo>
                  <a:pt x="18288000" y="0"/>
                </a:lnTo>
                <a:close/>
              </a:path>
            </a:pathLst>
          </a:custGeom>
          <a:solidFill>
            <a:schemeClr val="accent2"/>
          </a:solidFill>
        </p:spPr>
        <p:txBody>
          <a:bodyPr wrap="square" lIns="0" tIns="0" rIns="0" bIns="0" rtlCol="0"/>
          <a:lstStyle/>
          <a:p>
            <a:endParaRPr/>
          </a:p>
        </p:txBody>
      </p:sp>
      <p:pic>
        <p:nvPicPr>
          <p:cNvPr id="18" name="Picture 17">
            <a:extLst>
              <a:ext uri="{FF2B5EF4-FFF2-40B4-BE49-F238E27FC236}">
                <a16:creationId xmlns:a16="http://schemas.microsoft.com/office/drawing/2014/main" id="{914D1DA7-1A2C-E20A-35B3-0CCA21BA984C}"/>
              </a:ext>
            </a:extLst>
          </p:cNvPr>
          <p:cNvPicPr>
            <a:picLocks noChangeAspect="1"/>
          </p:cNvPicPr>
          <p:nvPr/>
        </p:nvPicPr>
        <p:blipFill>
          <a:blip r:embed="rId2"/>
          <a:stretch>
            <a:fillRect/>
          </a:stretch>
        </p:blipFill>
        <p:spPr>
          <a:xfrm>
            <a:off x="14384200" y="0"/>
            <a:ext cx="3913632" cy="952500"/>
          </a:xfrm>
          <a:prstGeom prst="rect">
            <a:avLst/>
          </a:prstGeom>
        </p:spPr>
      </p:pic>
      <p:sp>
        <p:nvSpPr>
          <p:cNvPr id="4" name="Rectangle 3"/>
          <p:cNvSpPr/>
          <p:nvPr/>
        </p:nvSpPr>
        <p:spPr>
          <a:xfrm>
            <a:off x="155812" y="760116"/>
            <a:ext cx="6473588" cy="1828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GB" sz="5400" dirty="0">
                <a:solidFill>
                  <a:schemeClr val="lt1"/>
                </a:solidFill>
              </a:rPr>
              <a:t>Scope of the Study</a:t>
            </a:r>
            <a:endParaRPr lang="en-US" sz="5400" dirty="0"/>
          </a:p>
        </p:txBody>
      </p:sp>
      <p:sp>
        <p:nvSpPr>
          <p:cNvPr id="19" name="Rectangle 18"/>
          <p:cNvSpPr/>
          <p:nvPr/>
        </p:nvSpPr>
        <p:spPr>
          <a:xfrm>
            <a:off x="152400" y="2933700"/>
            <a:ext cx="16230600"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3600" dirty="0" smtClean="0"/>
              <a:t>This study explores how teacher–student collaboration influences learners’ academic performance, motivation, and engagement within senior secondary schools in the </a:t>
            </a:r>
            <a:r>
              <a:rPr lang="en-US" sz="3600" dirty="0" err="1" smtClean="0"/>
              <a:t>Anse</a:t>
            </a:r>
            <a:r>
              <a:rPr lang="en-US" sz="3600" dirty="0" smtClean="0"/>
              <a:t> Royale District of Seychelles. The investigation focuses specifically on Senior 4–5 classes, where students are progressing through key stages of secondary education and preparing for national examinations. Covering the 2024–2026 academic years, the research concentrates on collaborative teaching practices, communication patterns, feedback processes, and students’ views regarding the support they receive from teachers. The study is limited to senior secondary settings and does not include junior secondary or primary levels. Although collaboration across different subjects will be examined, the research does not evaluate individual subject curricula. Data will be gathered from students through questionnaires, interviews, and, when appropriate, classroom observations.</a:t>
            </a:r>
            <a:endParaRPr lang="en-US" sz="3600" dirty="0"/>
          </a:p>
        </p:txBody>
      </p:sp>
      <p:sp>
        <p:nvSpPr>
          <p:cNvPr id="7" name="object 31">
            <a:extLst>
              <a:ext uri="{FF2B5EF4-FFF2-40B4-BE49-F238E27FC236}">
                <a16:creationId xmlns:a16="http://schemas.microsoft.com/office/drawing/2014/main" id="{0FB80998-6623-75BD-C784-B712E87B4EC2}"/>
              </a:ext>
            </a:extLst>
          </p:cNvPr>
          <p:cNvSpPr txBox="1"/>
          <p:nvPr/>
        </p:nvSpPr>
        <p:spPr>
          <a:xfrm>
            <a:off x="152400" y="9907884"/>
            <a:ext cx="5936615" cy="305212"/>
          </a:xfrm>
          <a:prstGeom prst="rect">
            <a:avLst/>
          </a:prstGeom>
        </p:spPr>
        <p:txBody>
          <a:bodyPr vert="horz" wrap="square" lIns="0" tIns="12700" rIns="0" bIns="0" rtlCol="0">
            <a:spAutoFit/>
          </a:bodyPr>
          <a:lstStyle/>
          <a:p>
            <a:pPr marL="12700">
              <a:lnSpc>
                <a:spcPct val="100000"/>
              </a:lnSpc>
              <a:spcBef>
                <a:spcPts val="100"/>
              </a:spcBef>
            </a:pPr>
            <a:r>
              <a:rPr sz="1900" spc="-130" dirty="0">
                <a:solidFill>
                  <a:srgbClr val="780F99"/>
                </a:solidFill>
                <a:latin typeface="Arial Black"/>
                <a:cs typeface="Arial Black"/>
              </a:rPr>
              <a:t>Designed</a:t>
            </a:r>
            <a:r>
              <a:rPr sz="1900" spc="-155" dirty="0">
                <a:solidFill>
                  <a:srgbClr val="780F99"/>
                </a:solidFill>
                <a:latin typeface="Arial Black"/>
                <a:cs typeface="Arial Black"/>
              </a:rPr>
              <a:t> </a:t>
            </a:r>
            <a:r>
              <a:rPr sz="1900" spc="-110" dirty="0">
                <a:solidFill>
                  <a:srgbClr val="780F99"/>
                </a:solidFill>
                <a:latin typeface="Arial Black"/>
                <a:cs typeface="Arial Black"/>
              </a:rPr>
              <a:t>and</a:t>
            </a:r>
            <a:r>
              <a:rPr sz="1900" spc="-155" dirty="0">
                <a:solidFill>
                  <a:srgbClr val="780F99"/>
                </a:solidFill>
                <a:latin typeface="Arial Black"/>
                <a:cs typeface="Arial Black"/>
              </a:rPr>
              <a:t> </a:t>
            </a:r>
            <a:r>
              <a:rPr sz="1900" spc="-125" dirty="0">
                <a:solidFill>
                  <a:srgbClr val="780F99"/>
                </a:solidFill>
                <a:latin typeface="Arial Black"/>
                <a:cs typeface="Arial Black"/>
              </a:rPr>
              <a:t>Presented</a:t>
            </a:r>
            <a:r>
              <a:rPr sz="1900" spc="-150" dirty="0">
                <a:solidFill>
                  <a:srgbClr val="780F99"/>
                </a:solidFill>
                <a:latin typeface="Arial Black"/>
                <a:cs typeface="Arial Black"/>
              </a:rPr>
              <a:t> </a:t>
            </a:r>
            <a:r>
              <a:rPr sz="1900" spc="-65" dirty="0">
                <a:solidFill>
                  <a:srgbClr val="780F99"/>
                </a:solidFill>
                <a:latin typeface="Arial Black"/>
                <a:cs typeface="Arial Black"/>
              </a:rPr>
              <a:t>by</a:t>
            </a:r>
            <a:r>
              <a:rPr sz="1900" spc="-155" dirty="0">
                <a:solidFill>
                  <a:srgbClr val="780F99"/>
                </a:solidFill>
                <a:latin typeface="Arial Black"/>
                <a:cs typeface="Arial Black"/>
              </a:rPr>
              <a:t> </a:t>
            </a:r>
            <a:r>
              <a:rPr lang="en-US" sz="1900" spc="-100" dirty="0">
                <a:solidFill>
                  <a:srgbClr val="780F99"/>
                </a:solidFill>
                <a:latin typeface="Arial Black"/>
                <a:cs typeface="Arial Black"/>
              </a:rPr>
              <a:t>Godspower Williams</a:t>
            </a:r>
            <a:endParaRPr sz="1900" dirty="0">
              <a:latin typeface="Arial Black"/>
              <a:cs typeface="Arial Black"/>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1"/>
            <a:ext cx="18288000" cy="3238499"/>
            <a:chOff x="0" y="1"/>
            <a:chExt cx="18288000" cy="4196807"/>
          </a:xfrm>
          <a:solidFill>
            <a:schemeClr val="accent2"/>
          </a:solidFill>
        </p:grpSpPr>
        <p:sp>
          <p:nvSpPr>
            <p:cNvPr id="3" name="object 3"/>
            <p:cNvSpPr/>
            <p:nvPr/>
          </p:nvSpPr>
          <p:spPr>
            <a:xfrm>
              <a:off x="0" y="12"/>
              <a:ext cx="18288000" cy="4196796"/>
            </a:xfrm>
            <a:custGeom>
              <a:avLst/>
              <a:gdLst/>
              <a:ahLst/>
              <a:cxnLst/>
              <a:rect l="l" t="t" r="r" b="b"/>
              <a:pathLst>
                <a:path w="18288000" h="5080635">
                  <a:moveTo>
                    <a:pt x="18287988" y="5080330"/>
                  </a:moveTo>
                  <a:lnTo>
                    <a:pt x="15922892" y="0"/>
                  </a:lnTo>
                  <a:lnTo>
                    <a:pt x="8233613" y="0"/>
                  </a:lnTo>
                  <a:lnTo>
                    <a:pt x="6602400" y="0"/>
                  </a:lnTo>
                  <a:lnTo>
                    <a:pt x="0" y="0"/>
                  </a:lnTo>
                  <a:lnTo>
                    <a:pt x="0" y="3086100"/>
                  </a:lnTo>
                  <a:lnTo>
                    <a:pt x="8039100" y="3086100"/>
                  </a:lnTo>
                  <a:lnTo>
                    <a:pt x="8967495" y="5080330"/>
                  </a:lnTo>
                  <a:lnTo>
                    <a:pt x="18287988" y="5080330"/>
                  </a:lnTo>
                  <a:close/>
                </a:path>
              </a:pathLst>
            </a:custGeom>
            <a:grpFill/>
          </p:spPr>
          <p:txBody>
            <a:bodyPr wrap="square" lIns="0" tIns="0" rIns="0" bIns="0" rtlCol="0"/>
            <a:lstStyle/>
            <a:p>
              <a:endParaRPr/>
            </a:p>
          </p:txBody>
        </p:sp>
        <p:sp>
          <p:nvSpPr>
            <p:cNvPr id="4" name="object 4"/>
            <p:cNvSpPr/>
            <p:nvPr/>
          </p:nvSpPr>
          <p:spPr>
            <a:xfrm>
              <a:off x="0" y="2292085"/>
              <a:ext cx="7582534" cy="1588135"/>
            </a:xfrm>
            <a:custGeom>
              <a:avLst/>
              <a:gdLst/>
              <a:ahLst/>
              <a:cxnLst/>
              <a:rect l="l" t="t" r="r" b="b"/>
              <a:pathLst>
                <a:path w="7582534" h="1588135">
                  <a:moveTo>
                    <a:pt x="7582083" y="1588028"/>
                  </a:moveTo>
                  <a:lnTo>
                    <a:pt x="0" y="1588028"/>
                  </a:lnTo>
                  <a:lnTo>
                    <a:pt x="0" y="0"/>
                  </a:lnTo>
                  <a:lnTo>
                    <a:pt x="7053477" y="0"/>
                  </a:lnTo>
                  <a:lnTo>
                    <a:pt x="7582083" y="1585817"/>
                  </a:lnTo>
                  <a:lnTo>
                    <a:pt x="7582083" y="1588028"/>
                  </a:lnTo>
                  <a:close/>
                </a:path>
              </a:pathLst>
            </a:custGeom>
            <a:grpFill/>
          </p:spPr>
          <p:txBody>
            <a:bodyPr wrap="square" lIns="0" tIns="0" rIns="0" bIns="0" rtlCol="0"/>
            <a:lstStyle/>
            <a:p>
              <a:endParaRPr/>
            </a:p>
          </p:txBody>
        </p:sp>
        <p:pic>
          <p:nvPicPr>
            <p:cNvPr id="5" name="object 5"/>
            <p:cNvPicPr/>
            <p:nvPr/>
          </p:nvPicPr>
          <p:blipFill>
            <a:blip r:embed="rId2" cstate="print"/>
            <a:stretch>
              <a:fillRect/>
            </a:stretch>
          </p:blipFill>
          <p:spPr>
            <a:xfrm>
              <a:off x="7518896" y="1"/>
              <a:ext cx="10769103" cy="2781300"/>
            </a:xfrm>
            <a:prstGeom prst="rect">
              <a:avLst/>
            </a:prstGeom>
            <a:grpFill/>
          </p:spPr>
        </p:pic>
        <p:sp>
          <p:nvSpPr>
            <p:cNvPr id="8" name="object 8"/>
            <p:cNvSpPr/>
            <p:nvPr/>
          </p:nvSpPr>
          <p:spPr>
            <a:xfrm>
              <a:off x="0" y="942974"/>
              <a:ext cx="5709920" cy="85725"/>
            </a:xfrm>
            <a:custGeom>
              <a:avLst/>
              <a:gdLst/>
              <a:ahLst/>
              <a:cxnLst/>
              <a:rect l="l" t="t" r="r" b="b"/>
              <a:pathLst>
                <a:path w="5709920" h="85725">
                  <a:moveTo>
                    <a:pt x="5709838" y="85724"/>
                  </a:moveTo>
                  <a:lnTo>
                    <a:pt x="0" y="85724"/>
                  </a:lnTo>
                  <a:lnTo>
                    <a:pt x="0" y="0"/>
                  </a:lnTo>
                  <a:lnTo>
                    <a:pt x="5709838" y="0"/>
                  </a:lnTo>
                  <a:lnTo>
                    <a:pt x="5709838" y="85724"/>
                  </a:lnTo>
                  <a:close/>
                </a:path>
              </a:pathLst>
            </a:custGeom>
            <a:grpFill/>
          </p:spPr>
          <p:txBody>
            <a:bodyPr wrap="square" lIns="0" tIns="0" rIns="0" bIns="0" rtlCol="0"/>
            <a:lstStyle/>
            <a:p>
              <a:endParaRPr/>
            </a:p>
          </p:txBody>
        </p:sp>
        <p:sp>
          <p:nvSpPr>
            <p:cNvPr id="9" name="object 9"/>
            <p:cNvSpPr/>
            <p:nvPr/>
          </p:nvSpPr>
          <p:spPr>
            <a:xfrm>
              <a:off x="5731270" y="857250"/>
              <a:ext cx="257175" cy="257175"/>
            </a:xfrm>
            <a:custGeom>
              <a:avLst/>
              <a:gdLst/>
              <a:ahLst/>
              <a:cxnLst/>
              <a:rect l="l" t="t" r="r" b="b"/>
              <a:pathLst>
                <a:path w="257175" h="257175">
                  <a:moveTo>
                    <a:pt x="257174" y="128587"/>
                  </a:moveTo>
                  <a:lnTo>
                    <a:pt x="247069" y="178639"/>
                  </a:lnTo>
                  <a:lnTo>
                    <a:pt x="219512" y="219512"/>
                  </a:lnTo>
                  <a:lnTo>
                    <a:pt x="178639" y="247069"/>
                  </a:lnTo>
                  <a:lnTo>
                    <a:pt x="128587" y="257174"/>
                  </a:lnTo>
                  <a:lnTo>
                    <a:pt x="78535" y="247069"/>
                  </a:lnTo>
                  <a:lnTo>
                    <a:pt x="37662" y="219512"/>
                  </a:lnTo>
                  <a:lnTo>
                    <a:pt x="10105" y="178639"/>
                  </a:lnTo>
                  <a:lnTo>
                    <a:pt x="0" y="128587"/>
                  </a:lnTo>
                  <a:lnTo>
                    <a:pt x="10105" y="78535"/>
                  </a:lnTo>
                  <a:lnTo>
                    <a:pt x="37662" y="37662"/>
                  </a:lnTo>
                  <a:lnTo>
                    <a:pt x="78535" y="10105"/>
                  </a:lnTo>
                  <a:lnTo>
                    <a:pt x="128587" y="0"/>
                  </a:lnTo>
                  <a:lnTo>
                    <a:pt x="178639" y="10105"/>
                  </a:lnTo>
                  <a:lnTo>
                    <a:pt x="219512" y="37662"/>
                  </a:lnTo>
                  <a:lnTo>
                    <a:pt x="247069" y="78535"/>
                  </a:lnTo>
                  <a:lnTo>
                    <a:pt x="257174" y="128587"/>
                  </a:lnTo>
                </a:path>
              </a:pathLst>
            </a:custGeom>
            <a:grpFill/>
            <a:ln w="85724">
              <a:solidFill>
                <a:srgbClr val="FFFFFF"/>
              </a:solidFill>
            </a:ln>
          </p:spPr>
          <p:txBody>
            <a:bodyPr wrap="square" lIns="0" tIns="0" rIns="0" bIns="0" rtlCol="0"/>
            <a:lstStyle/>
            <a:p>
              <a:endParaRPr/>
            </a:p>
          </p:txBody>
        </p:sp>
      </p:grpSp>
      <p:sp>
        <p:nvSpPr>
          <p:cNvPr id="14" name="object 14"/>
          <p:cNvSpPr txBox="1">
            <a:spLocks noGrp="1"/>
          </p:cNvSpPr>
          <p:nvPr>
            <p:ph type="sldNum" sz="quarter" idx="7"/>
          </p:nvPr>
        </p:nvSpPr>
        <p:spPr>
          <a:prstGeom prst="rect">
            <a:avLst/>
          </a:prstGeom>
        </p:spPr>
        <p:txBody>
          <a:bodyPr vert="horz" wrap="square" lIns="0" tIns="0" rIns="0" bIns="0" rtlCol="0">
            <a:spAutoFit/>
          </a:bodyPr>
          <a:lstStyle/>
          <a:p>
            <a:pPr marL="113664">
              <a:lnSpc>
                <a:spcPts val="2685"/>
              </a:lnSpc>
            </a:pPr>
            <a:r>
              <a:rPr lang="en-US" spc="245" dirty="0" err="1"/>
              <a:t>G.p</a:t>
            </a:r>
            <a:r>
              <a:rPr spc="180" dirty="0"/>
              <a:t> </a:t>
            </a:r>
            <a:r>
              <a:rPr spc="285" dirty="0"/>
              <a:t>Tech</a:t>
            </a:r>
            <a:r>
              <a:rPr spc="185" dirty="0"/>
              <a:t> </a:t>
            </a:r>
            <a:r>
              <a:rPr dirty="0"/>
              <a:t>|</a:t>
            </a:r>
            <a:r>
              <a:rPr spc="185" dirty="0"/>
              <a:t> </a:t>
            </a:r>
            <a:fld id="{81D60167-4931-47E6-BA6A-407CBD079E47}" type="slidenum">
              <a:rPr spc="200" dirty="0"/>
              <a:t>8</a:t>
            </a:fld>
            <a:endParaRPr spc="200" dirty="0"/>
          </a:p>
        </p:txBody>
      </p:sp>
      <p:pic>
        <p:nvPicPr>
          <p:cNvPr id="15" name="Picture 14">
            <a:extLst>
              <a:ext uri="{FF2B5EF4-FFF2-40B4-BE49-F238E27FC236}">
                <a16:creationId xmlns:a16="http://schemas.microsoft.com/office/drawing/2014/main" id="{E6EBC126-12B6-F0FC-2105-92E266ACAAE6}"/>
              </a:ext>
            </a:extLst>
          </p:cNvPr>
          <p:cNvPicPr>
            <a:picLocks noChangeAspect="1"/>
          </p:cNvPicPr>
          <p:nvPr/>
        </p:nvPicPr>
        <p:blipFill>
          <a:blip r:embed="rId3"/>
          <a:stretch>
            <a:fillRect/>
          </a:stretch>
        </p:blipFill>
        <p:spPr>
          <a:xfrm>
            <a:off x="14374368" y="-23315"/>
            <a:ext cx="3913632" cy="952500"/>
          </a:xfrm>
          <a:prstGeom prst="rect">
            <a:avLst/>
          </a:prstGeom>
        </p:spPr>
      </p:pic>
      <p:sp>
        <p:nvSpPr>
          <p:cNvPr id="16" name="object 31">
            <a:extLst>
              <a:ext uri="{FF2B5EF4-FFF2-40B4-BE49-F238E27FC236}">
                <a16:creationId xmlns:a16="http://schemas.microsoft.com/office/drawing/2014/main" id="{CF265F93-6EA6-CEE8-FDEA-D83C5D09A0C3}"/>
              </a:ext>
            </a:extLst>
          </p:cNvPr>
          <p:cNvSpPr txBox="1"/>
          <p:nvPr/>
        </p:nvSpPr>
        <p:spPr>
          <a:xfrm>
            <a:off x="152400" y="9867900"/>
            <a:ext cx="5936615" cy="305212"/>
          </a:xfrm>
          <a:prstGeom prst="rect">
            <a:avLst/>
          </a:prstGeom>
        </p:spPr>
        <p:txBody>
          <a:bodyPr vert="horz" wrap="square" lIns="0" tIns="12700" rIns="0" bIns="0" rtlCol="0">
            <a:spAutoFit/>
          </a:bodyPr>
          <a:lstStyle/>
          <a:p>
            <a:pPr marL="12700">
              <a:lnSpc>
                <a:spcPct val="100000"/>
              </a:lnSpc>
              <a:spcBef>
                <a:spcPts val="100"/>
              </a:spcBef>
            </a:pPr>
            <a:r>
              <a:rPr sz="1900" spc="-130" dirty="0">
                <a:solidFill>
                  <a:srgbClr val="780F99"/>
                </a:solidFill>
                <a:latin typeface="Arial Black"/>
                <a:cs typeface="Arial Black"/>
              </a:rPr>
              <a:t>Designed</a:t>
            </a:r>
            <a:r>
              <a:rPr sz="1900" spc="-155" dirty="0">
                <a:solidFill>
                  <a:srgbClr val="780F99"/>
                </a:solidFill>
                <a:latin typeface="Arial Black"/>
                <a:cs typeface="Arial Black"/>
              </a:rPr>
              <a:t> </a:t>
            </a:r>
            <a:r>
              <a:rPr sz="1900" spc="-110" dirty="0">
                <a:solidFill>
                  <a:srgbClr val="780F99"/>
                </a:solidFill>
                <a:latin typeface="Arial Black"/>
                <a:cs typeface="Arial Black"/>
              </a:rPr>
              <a:t>and</a:t>
            </a:r>
            <a:r>
              <a:rPr sz="1900" spc="-155" dirty="0">
                <a:solidFill>
                  <a:srgbClr val="780F99"/>
                </a:solidFill>
                <a:latin typeface="Arial Black"/>
                <a:cs typeface="Arial Black"/>
              </a:rPr>
              <a:t> </a:t>
            </a:r>
            <a:r>
              <a:rPr sz="1900" spc="-125" dirty="0">
                <a:solidFill>
                  <a:srgbClr val="780F99"/>
                </a:solidFill>
                <a:latin typeface="Arial Black"/>
                <a:cs typeface="Arial Black"/>
              </a:rPr>
              <a:t>Presented</a:t>
            </a:r>
            <a:r>
              <a:rPr sz="1900" spc="-150" dirty="0">
                <a:solidFill>
                  <a:srgbClr val="780F99"/>
                </a:solidFill>
                <a:latin typeface="Arial Black"/>
                <a:cs typeface="Arial Black"/>
              </a:rPr>
              <a:t> </a:t>
            </a:r>
            <a:r>
              <a:rPr sz="1900" spc="-65" dirty="0">
                <a:solidFill>
                  <a:srgbClr val="780F99"/>
                </a:solidFill>
                <a:latin typeface="Arial Black"/>
                <a:cs typeface="Arial Black"/>
              </a:rPr>
              <a:t>by</a:t>
            </a:r>
            <a:r>
              <a:rPr sz="1900" spc="-155" dirty="0">
                <a:solidFill>
                  <a:srgbClr val="780F99"/>
                </a:solidFill>
                <a:latin typeface="Arial Black"/>
                <a:cs typeface="Arial Black"/>
              </a:rPr>
              <a:t> </a:t>
            </a:r>
            <a:r>
              <a:rPr lang="en-US" sz="1900" spc="-100" dirty="0">
                <a:solidFill>
                  <a:srgbClr val="780F99"/>
                </a:solidFill>
                <a:latin typeface="Arial Black"/>
                <a:cs typeface="Arial Black"/>
              </a:rPr>
              <a:t>Godspower Williams</a:t>
            </a:r>
            <a:endParaRPr sz="1900" dirty="0">
              <a:latin typeface="Arial Black"/>
              <a:cs typeface="Arial Black"/>
            </a:endParaRPr>
          </a:p>
        </p:txBody>
      </p:sp>
      <p:sp>
        <p:nvSpPr>
          <p:cNvPr id="10" name="Rectangle 9"/>
          <p:cNvSpPr/>
          <p:nvPr/>
        </p:nvSpPr>
        <p:spPr>
          <a:xfrm>
            <a:off x="304800" y="1404900"/>
            <a:ext cx="7696200" cy="11776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5400" dirty="0" smtClean="0"/>
              <a:t>Conceptual Framework</a:t>
            </a:r>
            <a:endParaRPr lang="en-US" sz="5400" dirty="0"/>
          </a:p>
        </p:txBody>
      </p:sp>
      <p:sp>
        <p:nvSpPr>
          <p:cNvPr id="13" name="Rectangle 12"/>
          <p:cNvSpPr/>
          <p:nvPr/>
        </p:nvSpPr>
        <p:spPr>
          <a:xfrm>
            <a:off x="152400" y="3326717"/>
            <a:ext cx="17297400" cy="6236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chemeClr val="bg1"/>
                </a:solidFill>
                <a:effectLst/>
              </a:rPr>
              <a:t>Teacher-student collaboration enhances academic performance, motivation, and engagement through active participation and supportive interactions. This partnership fosters independence, competence, and positive relationships, leading to improved learning outcomes. T</a:t>
            </a:r>
            <a:r>
              <a:rPr lang="en-US" sz="3200" dirty="0" smtClean="0">
                <a:solidFill>
                  <a:schemeClr val="bg1"/>
                </a:solidFill>
              </a:rPr>
              <a:t>he conceptual framework for this study explains that collaboration between teachers and students influences three key areas: support for student independence, support for developing competence, and support for positive teacher–student relationships. These areas directly shape students’ motivation and their different forms of engagement. When engagement increases, learning outcomes are expected to improve. Collaboration can happen in many ways, including setting goals together, using dialogue to give feedback, applying formative rubrics, completing group problem-solving tasks, and allowing students to contribute ideas to lesson planning and assessment. However, factors such as class size, teacher experience, and subject requirements may strengthen or weaken how well collaboration works.</a:t>
            </a:r>
            <a:endParaRPr kumimoji="0" lang="en-US" altLang="en-US" sz="3200" b="0" i="0" u="none" strike="noStrike" cap="none" normalizeH="0" baseline="0" dirty="0" smtClean="0">
              <a:ln>
                <a:noFill/>
              </a:ln>
              <a:solidFill>
                <a:schemeClr val="bg1"/>
              </a:solidFill>
              <a:effectLst/>
            </a:endParaRPr>
          </a:p>
        </p:txBody>
      </p:sp>
      <p:sp>
        <p:nvSpPr>
          <p:cNvPr id="17" name="Rectangle 16"/>
          <p:cNvSpPr/>
          <p:nvPr/>
        </p:nvSpPr>
        <p:spPr>
          <a:xfrm>
            <a:off x="304800" y="295528"/>
            <a:ext cx="3963035" cy="8726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5400" dirty="0" smtClean="0"/>
              <a:t>CHAPTER 2</a:t>
            </a:r>
            <a:endParaRPr lang="en-US" sz="5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21350" y="4275"/>
            <a:ext cx="18288000" cy="3415803"/>
            <a:chOff x="0" y="0"/>
            <a:chExt cx="18288000" cy="5080635"/>
          </a:xfrm>
        </p:grpSpPr>
        <p:sp>
          <p:nvSpPr>
            <p:cNvPr id="3" name="object 3"/>
            <p:cNvSpPr/>
            <p:nvPr/>
          </p:nvSpPr>
          <p:spPr>
            <a:xfrm>
              <a:off x="0" y="11"/>
              <a:ext cx="18288000" cy="5080635"/>
            </a:xfrm>
            <a:custGeom>
              <a:avLst/>
              <a:gdLst/>
              <a:ahLst/>
              <a:cxnLst/>
              <a:rect l="l" t="t" r="r" b="b"/>
              <a:pathLst>
                <a:path w="18288000" h="5080635">
                  <a:moveTo>
                    <a:pt x="18287988" y="5080330"/>
                  </a:moveTo>
                  <a:lnTo>
                    <a:pt x="15922892" y="0"/>
                  </a:lnTo>
                  <a:lnTo>
                    <a:pt x="8366214" y="0"/>
                  </a:lnTo>
                  <a:lnTo>
                    <a:pt x="6602400" y="0"/>
                  </a:lnTo>
                  <a:lnTo>
                    <a:pt x="0" y="0"/>
                  </a:lnTo>
                  <a:lnTo>
                    <a:pt x="0" y="3086100"/>
                  </a:lnTo>
                  <a:lnTo>
                    <a:pt x="8039100" y="3086100"/>
                  </a:lnTo>
                  <a:lnTo>
                    <a:pt x="8967495" y="5080330"/>
                  </a:lnTo>
                  <a:lnTo>
                    <a:pt x="18287988" y="5080330"/>
                  </a:lnTo>
                  <a:close/>
                </a:path>
              </a:pathLst>
            </a:custGeom>
            <a:solidFill>
              <a:schemeClr val="accent2"/>
            </a:solidFill>
          </p:spPr>
          <p:txBody>
            <a:bodyPr wrap="square" lIns="0" tIns="0" rIns="0" bIns="0" rtlCol="0"/>
            <a:lstStyle/>
            <a:p>
              <a:endParaRPr dirty="0"/>
            </a:p>
          </p:txBody>
        </p:sp>
        <p:sp>
          <p:nvSpPr>
            <p:cNvPr id="4" name="object 4"/>
            <p:cNvSpPr/>
            <p:nvPr/>
          </p:nvSpPr>
          <p:spPr>
            <a:xfrm>
              <a:off x="0" y="2292085"/>
              <a:ext cx="7582534" cy="1588135"/>
            </a:xfrm>
            <a:custGeom>
              <a:avLst/>
              <a:gdLst/>
              <a:ahLst/>
              <a:cxnLst/>
              <a:rect l="l" t="t" r="r" b="b"/>
              <a:pathLst>
                <a:path w="7582534" h="1588135">
                  <a:moveTo>
                    <a:pt x="7582083" y="1588028"/>
                  </a:moveTo>
                  <a:lnTo>
                    <a:pt x="0" y="1588028"/>
                  </a:lnTo>
                  <a:lnTo>
                    <a:pt x="0" y="0"/>
                  </a:lnTo>
                  <a:lnTo>
                    <a:pt x="7053477" y="0"/>
                  </a:lnTo>
                  <a:lnTo>
                    <a:pt x="7582083" y="1585817"/>
                  </a:lnTo>
                  <a:lnTo>
                    <a:pt x="7582083" y="1588028"/>
                  </a:lnTo>
                  <a:close/>
                </a:path>
              </a:pathLst>
            </a:custGeom>
            <a:solidFill>
              <a:srgbClr val="FFFFFF"/>
            </a:solidFill>
          </p:spPr>
          <p:txBody>
            <a:bodyPr wrap="square" lIns="0" tIns="0" rIns="0" bIns="0" rtlCol="0"/>
            <a:lstStyle/>
            <a:p>
              <a:endParaRPr/>
            </a:p>
          </p:txBody>
        </p:sp>
      </p:grpSp>
      <p:grpSp>
        <p:nvGrpSpPr>
          <p:cNvPr id="6" name="object 6"/>
          <p:cNvGrpSpPr/>
          <p:nvPr/>
        </p:nvGrpSpPr>
        <p:grpSpPr>
          <a:xfrm>
            <a:off x="7328511" y="-190499"/>
            <a:ext cx="11150600" cy="3581399"/>
            <a:chOff x="7328511" y="-190499"/>
            <a:chExt cx="11150600" cy="5236845"/>
          </a:xfrm>
        </p:grpSpPr>
        <p:pic>
          <p:nvPicPr>
            <p:cNvPr id="7" name="object 7"/>
            <p:cNvPicPr/>
            <p:nvPr/>
          </p:nvPicPr>
          <p:blipFill>
            <a:blip r:embed="rId2" cstate="print"/>
            <a:stretch>
              <a:fillRect/>
            </a:stretch>
          </p:blipFill>
          <p:spPr>
            <a:xfrm>
              <a:off x="7518896" y="0"/>
              <a:ext cx="10769103" cy="4855581"/>
            </a:xfrm>
            <a:prstGeom prst="rect">
              <a:avLst/>
            </a:prstGeom>
          </p:spPr>
        </p:pic>
        <p:sp>
          <p:nvSpPr>
            <p:cNvPr id="8" name="object 8"/>
            <p:cNvSpPr/>
            <p:nvPr/>
          </p:nvSpPr>
          <p:spPr>
            <a:xfrm>
              <a:off x="7519011" y="0"/>
              <a:ext cx="10769600" cy="4855845"/>
            </a:xfrm>
            <a:custGeom>
              <a:avLst/>
              <a:gdLst/>
              <a:ahLst/>
              <a:cxnLst/>
              <a:rect l="l" t="t" r="r" b="b"/>
              <a:pathLst>
                <a:path w="10769600" h="4855845">
                  <a:moveTo>
                    <a:pt x="0" y="0"/>
                  </a:moveTo>
                  <a:lnTo>
                    <a:pt x="1618482" y="4855448"/>
                  </a:lnTo>
                  <a:lnTo>
                    <a:pt x="10768988" y="4855448"/>
                  </a:lnTo>
                </a:path>
              </a:pathLst>
            </a:custGeom>
            <a:ln w="381000">
              <a:solidFill>
                <a:srgbClr val="FFFFFF"/>
              </a:solidFill>
            </a:ln>
          </p:spPr>
          <p:txBody>
            <a:bodyPr wrap="square" lIns="0" tIns="0" rIns="0" bIns="0" rtlCol="0"/>
            <a:lstStyle/>
            <a:p>
              <a:endParaRPr/>
            </a:p>
          </p:txBody>
        </p:sp>
      </p:grpSp>
      <p:grpSp>
        <p:nvGrpSpPr>
          <p:cNvPr id="9" name="object 9"/>
          <p:cNvGrpSpPr/>
          <p:nvPr/>
        </p:nvGrpSpPr>
        <p:grpSpPr>
          <a:xfrm>
            <a:off x="0" y="-38100"/>
            <a:ext cx="6031865" cy="342900"/>
            <a:chOff x="0" y="814387"/>
            <a:chExt cx="6031865" cy="342900"/>
          </a:xfrm>
        </p:grpSpPr>
        <p:sp>
          <p:nvSpPr>
            <p:cNvPr id="10" name="object 10"/>
            <p:cNvSpPr/>
            <p:nvPr/>
          </p:nvSpPr>
          <p:spPr>
            <a:xfrm>
              <a:off x="0" y="942974"/>
              <a:ext cx="5709920" cy="85725"/>
            </a:xfrm>
            <a:custGeom>
              <a:avLst/>
              <a:gdLst/>
              <a:ahLst/>
              <a:cxnLst/>
              <a:rect l="l" t="t" r="r" b="b"/>
              <a:pathLst>
                <a:path w="5709920" h="85725">
                  <a:moveTo>
                    <a:pt x="5709838" y="85724"/>
                  </a:moveTo>
                  <a:lnTo>
                    <a:pt x="0" y="85724"/>
                  </a:lnTo>
                  <a:lnTo>
                    <a:pt x="0" y="0"/>
                  </a:lnTo>
                  <a:lnTo>
                    <a:pt x="5709838" y="0"/>
                  </a:lnTo>
                  <a:lnTo>
                    <a:pt x="5709838" y="85724"/>
                  </a:lnTo>
                  <a:close/>
                </a:path>
              </a:pathLst>
            </a:custGeom>
            <a:solidFill>
              <a:srgbClr val="FFFFFF"/>
            </a:solidFill>
          </p:spPr>
          <p:txBody>
            <a:bodyPr wrap="square" lIns="0" tIns="0" rIns="0" bIns="0" rtlCol="0"/>
            <a:lstStyle/>
            <a:p>
              <a:endParaRPr/>
            </a:p>
          </p:txBody>
        </p:sp>
        <p:sp>
          <p:nvSpPr>
            <p:cNvPr id="11" name="object 11"/>
            <p:cNvSpPr/>
            <p:nvPr/>
          </p:nvSpPr>
          <p:spPr>
            <a:xfrm>
              <a:off x="5731270" y="857249"/>
              <a:ext cx="257175" cy="257175"/>
            </a:xfrm>
            <a:custGeom>
              <a:avLst/>
              <a:gdLst/>
              <a:ahLst/>
              <a:cxnLst/>
              <a:rect l="l" t="t" r="r" b="b"/>
              <a:pathLst>
                <a:path w="257175" h="257175">
                  <a:moveTo>
                    <a:pt x="257174" y="128587"/>
                  </a:moveTo>
                  <a:lnTo>
                    <a:pt x="247069" y="178639"/>
                  </a:lnTo>
                  <a:lnTo>
                    <a:pt x="219512" y="219512"/>
                  </a:lnTo>
                  <a:lnTo>
                    <a:pt x="178639" y="247069"/>
                  </a:lnTo>
                  <a:lnTo>
                    <a:pt x="128587" y="257174"/>
                  </a:lnTo>
                  <a:lnTo>
                    <a:pt x="78535" y="247069"/>
                  </a:lnTo>
                  <a:lnTo>
                    <a:pt x="37662" y="219512"/>
                  </a:lnTo>
                  <a:lnTo>
                    <a:pt x="10105" y="178639"/>
                  </a:lnTo>
                  <a:lnTo>
                    <a:pt x="0" y="128587"/>
                  </a:lnTo>
                  <a:lnTo>
                    <a:pt x="10105" y="78535"/>
                  </a:lnTo>
                  <a:lnTo>
                    <a:pt x="37662" y="37662"/>
                  </a:lnTo>
                  <a:lnTo>
                    <a:pt x="78535" y="10105"/>
                  </a:lnTo>
                  <a:lnTo>
                    <a:pt x="128587" y="0"/>
                  </a:lnTo>
                  <a:lnTo>
                    <a:pt x="178639" y="10105"/>
                  </a:lnTo>
                  <a:lnTo>
                    <a:pt x="219512" y="37662"/>
                  </a:lnTo>
                  <a:lnTo>
                    <a:pt x="247069" y="78535"/>
                  </a:lnTo>
                  <a:lnTo>
                    <a:pt x="257174" y="128587"/>
                  </a:lnTo>
                </a:path>
              </a:pathLst>
            </a:custGeom>
            <a:ln w="85724">
              <a:solidFill>
                <a:srgbClr val="FFFFFF"/>
              </a:solidFill>
            </a:ln>
          </p:spPr>
          <p:txBody>
            <a:bodyPr wrap="square" lIns="0" tIns="0" rIns="0" bIns="0" rtlCol="0"/>
            <a:lstStyle/>
            <a:p>
              <a:endParaRPr/>
            </a:p>
          </p:txBody>
        </p:sp>
      </p:grpSp>
      <p:sp>
        <p:nvSpPr>
          <p:cNvPr id="19" name="object 19"/>
          <p:cNvSpPr txBox="1">
            <a:spLocks noGrp="1"/>
          </p:cNvSpPr>
          <p:nvPr>
            <p:ph type="sldNum" sz="quarter" idx="7"/>
          </p:nvPr>
        </p:nvSpPr>
        <p:spPr>
          <a:prstGeom prst="rect">
            <a:avLst/>
          </a:prstGeom>
        </p:spPr>
        <p:txBody>
          <a:bodyPr vert="horz" wrap="square" lIns="0" tIns="0" rIns="0" bIns="0" rtlCol="0">
            <a:spAutoFit/>
          </a:bodyPr>
          <a:lstStyle/>
          <a:p>
            <a:pPr marL="113664">
              <a:lnSpc>
                <a:spcPts val="2685"/>
              </a:lnSpc>
            </a:pPr>
            <a:r>
              <a:rPr lang="en-US" spc="245" dirty="0" err="1"/>
              <a:t>G.p</a:t>
            </a:r>
            <a:r>
              <a:rPr spc="180" dirty="0"/>
              <a:t> </a:t>
            </a:r>
            <a:r>
              <a:rPr spc="285" dirty="0"/>
              <a:t>Tech</a:t>
            </a:r>
            <a:r>
              <a:rPr spc="185" dirty="0"/>
              <a:t> </a:t>
            </a:r>
            <a:r>
              <a:rPr dirty="0"/>
              <a:t>|</a:t>
            </a:r>
            <a:r>
              <a:rPr spc="185" dirty="0"/>
              <a:t> </a:t>
            </a:r>
            <a:fld id="{81D60167-4931-47E6-BA6A-407CBD079E47}" type="slidenum">
              <a:rPr spc="200" dirty="0"/>
              <a:t>9</a:t>
            </a:fld>
            <a:endParaRPr spc="200" dirty="0"/>
          </a:p>
        </p:txBody>
      </p:sp>
      <p:pic>
        <p:nvPicPr>
          <p:cNvPr id="20" name="Picture 19">
            <a:extLst>
              <a:ext uri="{FF2B5EF4-FFF2-40B4-BE49-F238E27FC236}">
                <a16:creationId xmlns:a16="http://schemas.microsoft.com/office/drawing/2014/main" id="{8E0F56FD-5426-1DA3-D09A-9A66558196B9}"/>
              </a:ext>
            </a:extLst>
          </p:cNvPr>
          <p:cNvPicPr>
            <a:picLocks noChangeAspect="1"/>
          </p:cNvPicPr>
          <p:nvPr/>
        </p:nvPicPr>
        <p:blipFill>
          <a:blip r:embed="rId3"/>
          <a:stretch>
            <a:fillRect/>
          </a:stretch>
        </p:blipFill>
        <p:spPr>
          <a:xfrm>
            <a:off x="14395718" y="-38100"/>
            <a:ext cx="3913632" cy="952500"/>
          </a:xfrm>
          <a:prstGeom prst="rect">
            <a:avLst/>
          </a:prstGeom>
        </p:spPr>
      </p:pic>
      <p:sp>
        <p:nvSpPr>
          <p:cNvPr id="12" name="object 31">
            <a:extLst>
              <a:ext uri="{FF2B5EF4-FFF2-40B4-BE49-F238E27FC236}">
                <a16:creationId xmlns:a16="http://schemas.microsoft.com/office/drawing/2014/main" id="{0F8023AD-B9F5-C525-3668-6DABE4746B4C}"/>
              </a:ext>
            </a:extLst>
          </p:cNvPr>
          <p:cNvSpPr txBox="1"/>
          <p:nvPr/>
        </p:nvSpPr>
        <p:spPr>
          <a:xfrm>
            <a:off x="152400" y="9907884"/>
            <a:ext cx="5936615" cy="305212"/>
          </a:xfrm>
          <a:prstGeom prst="rect">
            <a:avLst/>
          </a:prstGeom>
        </p:spPr>
        <p:txBody>
          <a:bodyPr vert="horz" wrap="square" lIns="0" tIns="12700" rIns="0" bIns="0" rtlCol="0">
            <a:spAutoFit/>
          </a:bodyPr>
          <a:lstStyle/>
          <a:p>
            <a:pPr marL="12700">
              <a:lnSpc>
                <a:spcPct val="100000"/>
              </a:lnSpc>
              <a:spcBef>
                <a:spcPts val="100"/>
              </a:spcBef>
            </a:pPr>
            <a:r>
              <a:rPr sz="1900" spc="-130" dirty="0">
                <a:solidFill>
                  <a:srgbClr val="780F99"/>
                </a:solidFill>
                <a:latin typeface="Arial Black"/>
                <a:cs typeface="Arial Black"/>
              </a:rPr>
              <a:t>Designed</a:t>
            </a:r>
            <a:r>
              <a:rPr sz="1900" spc="-155" dirty="0">
                <a:solidFill>
                  <a:srgbClr val="780F99"/>
                </a:solidFill>
                <a:latin typeface="Arial Black"/>
                <a:cs typeface="Arial Black"/>
              </a:rPr>
              <a:t> </a:t>
            </a:r>
            <a:r>
              <a:rPr sz="1900" spc="-110" dirty="0">
                <a:solidFill>
                  <a:srgbClr val="780F99"/>
                </a:solidFill>
                <a:latin typeface="Arial Black"/>
                <a:cs typeface="Arial Black"/>
              </a:rPr>
              <a:t>and</a:t>
            </a:r>
            <a:r>
              <a:rPr sz="1900" spc="-155" dirty="0">
                <a:solidFill>
                  <a:srgbClr val="780F99"/>
                </a:solidFill>
                <a:latin typeface="Arial Black"/>
                <a:cs typeface="Arial Black"/>
              </a:rPr>
              <a:t> </a:t>
            </a:r>
            <a:r>
              <a:rPr sz="1900" spc="-125" dirty="0">
                <a:solidFill>
                  <a:srgbClr val="780F99"/>
                </a:solidFill>
                <a:latin typeface="Arial Black"/>
                <a:cs typeface="Arial Black"/>
              </a:rPr>
              <a:t>Presented</a:t>
            </a:r>
            <a:r>
              <a:rPr sz="1900" spc="-150" dirty="0">
                <a:solidFill>
                  <a:srgbClr val="780F99"/>
                </a:solidFill>
                <a:latin typeface="Arial Black"/>
                <a:cs typeface="Arial Black"/>
              </a:rPr>
              <a:t> </a:t>
            </a:r>
            <a:r>
              <a:rPr sz="1900" spc="-65" dirty="0">
                <a:solidFill>
                  <a:srgbClr val="780F99"/>
                </a:solidFill>
                <a:latin typeface="Arial Black"/>
                <a:cs typeface="Arial Black"/>
              </a:rPr>
              <a:t>by</a:t>
            </a:r>
            <a:r>
              <a:rPr sz="1900" spc="-155" dirty="0">
                <a:solidFill>
                  <a:srgbClr val="780F99"/>
                </a:solidFill>
                <a:latin typeface="Arial Black"/>
                <a:cs typeface="Arial Black"/>
              </a:rPr>
              <a:t> </a:t>
            </a:r>
            <a:r>
              <a:rPr lang="en-US" sz="1900" spc="-100" dirty="0">
                <a:solidFill>
                  <a:srgbClr val="780F99"/>
                </a:solidFill>
                <a:latin typeface="Arial Black"/>
                <a:cs typeface="Arial Black"/>
              </a:rPr>
              <a:t>Godspower Williams</a:t>
            </a:r>
            <a:endParaRPr sz="1900" dirty="0">
              <a:latin typeface="Arial Black"/>
              <a:cs typeface="Arial Black"/>
            </a:endParaRPr>
          </a:p>
        </p:txBody>
      </p:sp>
      <p:sp>
        <p:nvSpPr>
          <p:cNvPr id="21" name="Rectangle 20"/>
          <p:cNvSpPr/>
          <p:nvPr/>
        </p:nvSpPr>
        <p:spPr>
          <a:xfrm>
            <a:off x="143322" y="357325"/>
            <a:ext cx="7095678" cy="11964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5400" dirty="0" smtClean="0"/>
              <a:t>Theoretical Framework</a:t>
            </a:r>
            <a:endParaRPr lang="en-US" sz="5400" dirty="0"/>
          </a:p>
        </p:txBody>
      </p:sp>
      <p:sp>
        <p:nvSpPr>
          <p:cNvPr id="22" name="Rectangle 21"/>
          <p:cNvSpPr/>
          <p:nvPr/>
        </p:nvSpPr>
        <p:spPr>
          <a:xfrm>
            <a:off x="143322" y="3260435"/>
            <a:ext cx="18024784" cy="60740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kumimoji="0" lang="en-US" altLang="en-US" sz="3200" b="0" i="0" u="none" strike="noStrike" cap="none" normalizeH="0" baseline="0" dirty="0" smtClean="0">
                <a:ln>
                  <a:noFill/>
                </a:ln>
                <a:solidFill>
                  <a:schemeClr val="bg1"/>
                </a:solidFill>
                <a:effectLst/>
              </a:rPr>
              <a:t>This study is based on Self-Determination Theory (SDT) and Vygotsky’s Social Constructivism. SDT says that students are more driven when their needs for autonomy, competence, and relatedness are met. This can happen when teachers and students work together to share ideas, help each other with schoolwork, and build good relationships. Social constructivism also stresses the importance of learning through social contact, arguing that students can benefit from working together as long as they are led within their zone of proximal growth. All of these ideas agree on one thing: encouraging independence and support in group work makes students more motivated and improves their academic achievement.</a:t>
            </a:r>
            <a:endParaRPr lang="en-US" sz="3200" dirty="0" smtClean="0">
              <a:solidFill>
                <a:schemeClr val="bg1"/>
              </a:solidFill>
            </a:endParaRPr>
          </a:p>
        </p:txBody>
      </p:sp>
      <p:sp>
        <p:nvSpPr>
          <p:cNvPr id="23" name="Rectangle 2"/>
          <p:cNvSpPr>
            <a:spLocks noChangeArrowheads="1"/>
          </p:cNvSpPr>
          <p:nvPr/>
        </p:nvSpPr>
        <p:spPr bwMode="auto">
          <a:xfrm>
            <a:off x="0" y="-184666"/>
            <a:ext cx="24878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a:t>
            </a:r>
          </a:p>
        </p:txBody>
      </p:sp>
      <p:sp>
        <p:nvSpPr>
          <p:cNvPr id="24" name="Rectangle 3"/>
          <p:cNvSpPr>
            <a:spLocks noChangeArrowheads="1"/>
          </p:cNvSpPr>
          <p:nvPr/>
        </p:nvSpPr>
        <p:spPr bwMode="auto">
          <a:xfrm>
            <a:off x="0" y="-184666"/>
            <a:ext cx="24878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780F99"/>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2182</TotalTime>
  <Words>2694</Words>
  <Application>Microsoft Office PowerPoint</Application>
  <PresentationFormat>Custom</PresentationFormat>
  <Paragraphs>135</Paragraphs>
  <Slides>23</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23</vt:i4>
      </vt:variant>
    </vt:vector>
  </HeadingPairs>
  <TitlesOfParts>
    <vt:vector size="33" baseType="lpstr">
      <vt:lpstr>Arial</vt:lpstr>
      <vt:lpstr>Arial Black</vt:lpstr>
      <vt:lpstr>Calibri</vt:lpstr>
      <vt:lpstr>Cambria</vt:lpstr>
      <vt:lpstr>Microsoft Sans Serif</vt:lpstr>
      <vt:lpstr>Segoe UI Semilight</vt:lpstr>
      <vt:lpstr>Tahoma</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NAMED CELL</vt:lpstr>
      <vt:lpstr>FUNCTIONS</vt:lpstr>
      <vt:lpstr>NAMED CELL</vt:lpstr>
      <vt:lpstr>PowerPoint Presentation</vt:lpstr>
      <vt:lpstr>PowerPoint Presentation</vt:lpstr>
      <vt:lpstr>INT</vt:lpstr>
      <vt:lpstr>ROUNDUP</vt:lpstr>
      <vt:lpstr>COUNT</vt:lpstr>
      <vt:lpstr>COUNTIF</vt:lpstr>
      <vt:lpstr>PowerPoint Presentation</vt:lpstr>
      <vt:lpstr>PowerPoint Presentation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Spreadsheets</dc:title>
  <dc:creator>Ajiro Ndi</dc:creator>
  <cp:keywords>DAGR-63V03M,BAGPQBBWVAA</cp:keywords>
  <cp:lastModifiedBy>William</cp:lastModifiedBy>
  <cp:revision>88</cp:revision>
  <dcterms:created xsi:type="dcterms:W3CDTF">2025-05-03T15:37:49Z</dcterms:created>
  <dcterms:modified xsi:type="dcterms:W3CDTF">2025-12-11T07:22:38Z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2024-09-29T00:00:00Z</vt:filetime>
  </property>
  <property fmtid="{D5CDD505-2E9C-101B-9397-08002B2CF9AE}" pid="3" name="Creator">
    <vt:lpwstr>Canva</vt:lpwstr>
  </property>
  <property fmtid="{D5CDD505-2E9C-101B-9397-08002B2CF9AE}" pid="4" name="LastSaved">
    <vt:filetime>2025-05-03T00:00:00Z</vt:filetime>
  </property>
  <property fmtid="{D5CDD505-2E9C-101B-9397-08002B2CF9AE}" pid="5" name="Producer">
    <vt:lpwstr>Canva</vt:lpwstr>
  </property>
</Properties>
</file>